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391" r:id="rId7"/>
    <p:sldId id="392" r:id="rId8"/>
    <p:sldId id="393" r:id="rId9"/>
    <p:sldId id="394" r:id="rId10"/>
    <p:sldId id="258" r:id="rId11"/>
    <p:sldId id="274" r:id="rId12"/>
    <p:sldId id="272" r:id="rId13"/>
    <p:sldId id="259" r:id="rId14"/>
    <p:sldId id="395" r:id="rId15"/>
    <p:sldId id="396" r:id="rId16"/>
    <p:sldId id="267" r:id="rId17"/>
    <p:sldId id="397" r:id="rId18"/>
    <p:sldId id="398" r:id="rId19"/>
    <p:sldId id="273" r:id="rId20"/>
    <p:sldId id="400" r:id="rId21"/>
    <p:sldId id="276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9FB971B-B940-B3AB-A846-E63C56A79561}" name="Helen Van der Maat | GoodPlanet Belgium" initials="HV" userId="S::h.vandermaat@goodplanet.be::8c79afb0-56cb-4955-8bd6-67bceb869726" providerId="AD"/>
  <p188:author id="{34FB8665-5A81-EA02-98B3-A81DE131CCB1}" name="Jorine Vermeer | GoodPlanet Belgium" initials="JV|GB" userId="S::j.vermeer@goodplanet.be::5b193203-0418-45fc-a923-39a07b0408bc" providerId="AD"/>
  <p188:author id="{4C50F984-31E2-963F-81F0-818AB5B9FF2C}" name="Jana Deschepper | GoodPlanet Belgium" initials="JD" userId="S::j.deschepper@goodplanet.be::971f1433-c2ac-49cb-bcab-a95cd75b1cb0" providerId="AD"/>
  <p188:author id="{DE55D9B1-496A-0AE8-B721-276C62A38FB3}" name="Jeanne Bary" initials="JB" userId="S::j.bary@fedeiewbe.onmicrosoft.com::1d131e4d-6648-49a7-831a-92c9ff8d3cb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F76"/>
    <a:srgbClr val="214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196" autoAdjust="0"/>
  </p:normalViewPr>
  <p:slideViewPr>
    <p:cSldViewPr snapToGrid="0">
      <p:cViewPr varScale="1">
        <p:scale>
          <a:sx n="70" d="100"/>
          <a:sy n="70" d="100"/>
        </p:scale>
        <p:origin x="33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oise Pirson" userId="a38564f3-0eb1-473e-987b-a575e7a8e924" providerId="ADAL" clId="{0B4C8627-E1F0-48C7-BB47-CC257C79291A}"/>
    <pc:docChg chg="delSld">
      <pc:chgData name="Eloise Pirson" userId="a38564f3-0eb1-473e-987b-a575e7a8e924" providerId="ADAL" clId="{0B4C8627-E1F0-48C7-BB47-CC257C79291A}" dt="2026-04-19T18:09:47.093" v="6" actId="47"/>
      <pc:docMkLst>
        <pc:docMk/>
      </pc:docMkLst>
      <pc:sldChg chg="del">
        <pc:chgData name="Eloise Pirson" userId="a38564f3-0eb1-473e-987b-a575e7a8e924" providerId="ADAL" clId="{0B4C8627-E1F0-48C7-BB47-CC257C79291A}" dt="2026-04-19T18:09:43.732" v="0" actId="47"/>
        <pc:sldMkLst>
          <pc:docMk/>
          <pc:sldMk cId="2765031392" sldId="263"/>
        </pc:sldMkLst>
      </pc:sldChg>
      <pc:sldChg chg="del">
        <pc:chgData name="Eloise Pirson" userId="a38564f3-0eb1-473e-987b-a575e7a8e924" providerId="ADAL" clId="{0B4C8627-E1F0-48C7-BB47-CC257C79291A}" dt="2026-04-19T18:09:44.314" v="1" actId="47"/>
        <pc:sldMkLst>
          <pc:docMk/>
          <pc:sldMk cId="1300633456" sldId="265"/>
        </pc:sldMkLst>
      </pc:sldChg>
      <pc:sldChg chg="del">
        <pc:chgData name="Eloise Pirson" userId="a38564f3-0eb1-473e-987b-a575e7a8e924" providerId="ADAL" clId="{0B4C8627-E1F0-48C7-BB47-CC257C79291A}" dt="2026-04-19T18:09:44.762" v="2" actId="47"/>
        <pc:sldMkLst>
          <pc:docMk/>
          <pc:sldMk cId="4136392610" sldId="266"/>
        </pc:sldMkLst>
      </pc:sldChg>
      <pc:sldChg chg="del">
        <pc:chgData name="Eloise Pirson" userId="a38564f3-0eb1-473e-987b-a575e7a8e924" providerId="ADAL" clId="{0B4C8627-E1F0-48C7-BB47-CC257C79291A}" dt="2026-04-19T18:09:45.186" v="3" actId="47"/>
        <pc:sldMkLst>
          <pc:docMk/>
          <pc:sldMk cId="883701420" sldId="268"/>
        </pc:sldMkLst>
      </pc:sldChg>
      <pc:sldChg chg="del">
        <pc:chgData name="Eloise Pirson" userId="a38564f3-0eb1-473e-987b-a575e7a8e924" providerId="ADAL" clId="{0B4C8627-E1F0-48C7-BB47-CC257C79291A}" dt="2026-04-19T18:09:45.741" v="4" actId="47"/>
        <pc:sldMkLst>
          <pc:docMk/>
          <pc:sldMk cId="356729456" sldId="269"/>
        </pc:sldMkLst>
      </pc:sldChg>
      <pc:sldChg chg="del">
        <pc:chgData name="Eloise Pirson" userId="a38564f3-0eb1-473e-987b-a575e7a8e924" providerId="ADAL" clId="{0B4C8627-E1F0-48C7-BB47-CC257C79291A}" dt="2026-04-19T18:09:46.279" v="5" actId="47"/>
        <pc:sldMkLst>
          <pc:docMk/>
          <pc:sldMk cId="905185497" sldId="270"/>
        </pc:sldMkLst>
      </pc:sldChg>
      <pc:sldChg chg="del">
        <pc:chgData name="Eloise Pirson" userId="a38564f3-0eb1-473e-987b-a575e7a8e924" providerId="ADAL" clId="{0B4C8627-E1F0-48C7-BB47-CC257C79291A}" dt="2026-04-19T18:09:47.093" v="6" actId="47"/>
        <pc:sldMkLst>
          <pc:docMk/>
          <pc:sldMk cId="1968871553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32EB7-A3D8-480F-8AB5-93E3802FCB1F}" type="datetimeFigureOut">
              <a:t>19/04/2026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A1B4B-05A1-4FD1-A45F-49B2436056E3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7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Introduction</a:t>
            </a:r>
            <a:r>
              <a:rPr lang="nl-NL" dirty="0"/>
              <a:t> of </a:t>
            </a:r>
            <a:r>
              <a:rPr lang="nl-NL" dirty="0" err="1"/>
              <a:t>ourselves</a:t>
            </a:r>
            <a:r>
              <a:rPr lang="nl-NL"/>
              <a:t> – </a:t>
            </a:r>
          </a:p>
          <a:p>
            <a:r>
              <a:rPr lang="nl-NL"/>
              <a:t>agenda </a:t>
            </a:r>
            <a:endParaRPr lang="nl-NL" dirty="0"/>
          </a:p>
          <a:p>
            <a:r>
              <a:rPr lang="nl-NL" dirty="0"/>
              <a:t>Benefits of operating more </a:t>
            </a:r>
            <a:r>
              <a:rPr lang="nl-NL" dirty="0" err="1"/>
              <a:t>sustainably</a:t>
            </a:r>
            <a:endParaRPr lang="nl-NL" dirty="0"/>
          </a:p>
          <a:p>
            <a:r>
              <a:rPr lang="nl-NL" dirty="0" err="1"/>
              <a:t>What</a:t>
            </a:r>
            <a:r>
              <a:rPr lang="nl-NL" dirty="0"/>
              <a:t> is Green Key?</a:t>
            </a:r>
          </a:p>
          <a:p>
            <a:r>
              <a:rPr lang="nl-NL" dirty="0"/>
              <a:t>Application </a:t>
            </a:r>
            <a:r>
              <a:rPr lang="nl-NL" dirty="0" err="1"/>
              <a:t>process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BA1B4B-05A1-4FD1-A45F-49B2436056E3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51748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Helen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BA1B4B-05A1-4FD1-A45F-49B2436056E3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97761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2c6743c6a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2c6743c6a1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Eloïse</a:t>
            </a:r>
            <a:endParaRPr dirty="0"/>
          </a:p>
        </p:txBody>
      </p:sp>
      <p:sp>
        <p:nvSpPr>
          <p:cNvPr id="177" name="Google Shape;177;g32c6743c6a1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N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2c6743c6a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32c6743c6a1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Eloïse</a:t>
            </a:r>
            <a:endParaRPr dirty="0"/>
          </a:p>
        </p:txBody>
      </p:sp>
      <p:sp>
        <p:nvSpPr>
          <p:cNvPr id="186" name="Google Shape;186;g32c6743c6a1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2c6743c6a1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g32c6743c6a1_0_1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Eloïse</a:t>
            </a:r>
            <a:endParaRPr dirty="0"/>
          </a:p>
        </p:txBody>
      </p:sp>
      <p:sp>
        <p:nvSpPr>
          <p:cNvPr id="196" name="Google Shape;196;g32c6743c6a1_0_1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2c6743c6a1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g32c6743c6a1_0_3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Eloïse</a:t>
            </a:r>
            <a:endParaRPr dirty="0"/>
          </a:p>
        </p:txBody>
      </p:sp>
      <p:sp>
        <p:nvSpPr>
          <p:cNvPr id="209" name="Google Shape;209;g32c6743c6a1_0_30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Helen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BA1B4B-05A1-4FD1-A45F-49B2436056E3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63181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Helen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BA1B4B-05A1-4FD1-A45F-49B2436056E3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88414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Helen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BA1B4B-05A1-4FD1-A45F-49B2436056E3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7418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Helen	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BA1B4B-05A1-4FD1-A45F-49B2436056E3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47789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2c7c3ae9b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32c7c3ae9bc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Helen</a:t>
            </a:r>
            <a:endParaRPr dirty="0"/>
          </a:p>
        </p:txBody>
      </p:sp>
      <p:sp>
        <p:nvSpPr>
          <p:cNvPr id="228" name="Google Shape;228;g32c7c3ae9bc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c7c3ae9b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g32c7c3ae9bc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Helen</a:t>
            </a:r>
            <a:endParaRPr dirty="0"/>
          </a:p>
        </p:txBody>
      </p:sp>
      <p:sp>
        <p:nvSpPr>
          <p:cNvPr id="236" name="Google Shape;236;g32c7c3ae9bc_0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Eloïse</a:t>
            </a:r>
            <a:endParaRPr dirty="0"/>
          </a:p>
        </p:txBody>
      </p:sp>
      <p:sp>
        <p:nvSpPr>
          <p:cNvPr id="244" name="Google Shape;244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Eloïse</a:t>
            </a:r>
            <a:endParaRPr dirty="0"/>
          </a:p>
        </p:txBody>
      </p:sp>
      <p:sp>
        <p:nvSpPr>
          <p:cNvPr id="265" name="Google Shape;26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Helen</a:t>
            </a:r>
            <a:endParaRPr sz="1400" dirty="0"/>
          </a:p>
        </p:txBody>
      </p:sp>
      <p:sp>
        <p:nvSpPr>
          <p:cNvPr id="312" name="Google Shape;31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Eloïse</a:t>
            </a:r>
            <a:endParaRPr dirty="0"/>
          </a:p>
        </p:txBody>
      </p:sp>
      <p:sp>
        <p:nvSpPr>
          <p:cNvPr id="320" name="Google Shape;320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herbe, arbre, extérieur">
            <a:extLst>
              <a:ext uri="{FF2B5EF4-FFF2-40B4-BE49-F238E27FC236}">
                <a16:creationId xmlns:a16="http://schemas.microsoft.com/office/drawing/2014/main" id="{A7908C4C-DBB9-55D5-355E-94815AAADE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D014744-8E77-D244-B59D-FBED28F517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3697" y="136525"/>
            <a:ext cx="9654073" cy="815197"/>
          </a:xfrm>
        </p:spPr>
        <p:txBody>
          <a:bodyPr anchor="b">
            <a:no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7151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herbe, arbre, extérieur">
            <a:extLst>
              <a:ext uri="{FF2B5EF4-FFF2-40B4-BE49-F238E27FC236}">
                <a16:creationId xmlns:a16="http://schemas.microsoft.com/office/drawing/2014/main" id="{A7908C4C-DBB9-55D5-355E-94815AAADE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D014744-8E77-D244-B59D-FBED28F517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3697" y="136525"/>
            <a:ext cx="9654073" cy="815197"/>
          </a:xfrm>
        </p:spPr>
        <p:txBody>
          <a:bodyPr anchor="b">
            <a:no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3" name="Image 2" descr="Une image contenant texte, silhouette">
            <a:extLst>
              <a:ext uri="{FF2B5EF4-FFF2-40B4-BE49-F238E27FC236}">
                <a16:creationId xmlns:a16="http://schemas.microsoft.com/office/drawing/2014/main" id="{E1BABC86-E9E1-F8A4-A530-6FBBA63C7E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2" y="5746399"/>
            <a:ext cx="12065020" cy="10353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D8A7C1-20BC-89ED-5186-782579C73FB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36" y="5822302"/>
            <a:ext cx="1260994" cy="87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71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fleur, plante, liatris">
            <a:extLst>
              <a:ext uri="{FF2B5EF4-FFF2-40B4-BE49-F238E27FC236}">
                <a16:creationId xmlns:a16="http://schemas.microsoft.com/office/drawing/2014/main" id="{A140F1D4-7AB7-3E61-49CE-F8ED37DA31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61784" y="0"/>
            <a:ext cx="1440759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200792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3545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0C7BD570-5562-2C3B-0C55-FEF8370606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2991" y="-1"/>
            <a:ext cx="1470593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223584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821045"/>
            <a:ext cx="12223583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27136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3AC0349-1475-2487-E744-9B8874BB93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65410" y="9464"/>
            <a:ext cx="142659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626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C68530F1-559E-D209-C3AC-381594641D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66242" y="8791"/>
            <a:ext cx="1425758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96383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lante&#10;&#10;Description générée automatiquement">
            <a:extLst>
              <a:ext uri="{FF2B5EF4-FFF2-40B4-BE49-F238E27FC236}">
                <a16:creationId xmlns:a16="http://schemas.microsoft.com/office/drawing/2014/main" id="{CAA7FFE3-0671-C35A-5856-73F896FFC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0577" y="0"/>
            <a:ext cx="1451859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-8792"/>
            <a:ext cx="12222436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76512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fruit, baie&#10;&#10;Description générée automatiquement">
            <a:extLst>
              <a:ext uri="{FF2B5EF4-FFF2-40B4-BE49-F238E27FC236}">
                <a16:creationId xmlns:a16="http://schemas.microsoft.com/office/drawing/2014/main" id="{BE55F2AF-5B32-D5F4-1854-F9B398299E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66473" y="-1"/>
            <a:ext cx="1425527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36102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5CEDE11-778D-291C-3AC0-6B3A1291F9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61785" y="-1"/>
            <a:ext cx="1430215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04166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9D9324CD-67CA-222D-569F-58D075378E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61784" y="351693"/>
            <a:ext cx="1460533" cy="647046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81788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C7476A78-85EB-B867-2267-0EDACC9B13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9369" y="0"/>
            <a:ext cx="144337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95324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7249D050-429B-6EC6-A9AA-A67E516827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9878" y="594000"/>
            <a:ext cx="1452122" cy="62639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47409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ersonne, extérieur&#10;&#10;Description générée automatiquement">
            <a:extLst>
              <a:ext uri="{FF2B5EF4-FFF2-40B4-BE49-F238E27FC236}">
                <a16:creationId xmlns:a16="http://schemas.microsoft.com/office/drawing/2014/main" id="{3F2ABB7A-30C9-F508-736D-DD7F0801A0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7313" y="808891"/>
            <a:ext cx="1434687" cy="637375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5817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rbre, extérieur, plante&#10;&#10;Description générée automatiquement">
            <a:extLst>
              <a:ext uri="{FF2B5EF4-FFF2-40B4-BE49-F238E27FC236}">
                <a16:creationId xmlns:a16="http://schemas.microsoft.com/office/drawing/2014/main" id="{75CD46E1-55FF-922E-A204-667201B0A3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0577" y="0"/>
            <a:ext cx="1451845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8628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intérieur, trouble&#10;&#10;Description générée automatiquement">
            <a:extLst>
              <a:ext uri="{FF2B5EF4-FFF2-40B4-BE49-F238E27FC236}">
                <a16:creationId xmlns:a16="http://schemas.microsoft.com/office/drawing/2014/main" id="{81DDB7F4-8085-45CF-810C-86F8751BAC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4199" y="19142"/>
            <a:ext cx="147823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86560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rbre, extérieur, personne, forêt&#10;&#10;Description générée automatiquement">
            <a:extLst>
              <a:ext uri="{FF2B5EF4-FFF2-40B4-BE49-F238E27FC236}">
                <a16:creationId xmlns:a16="http://schemas.microsoft.com/office/drawing/2014/main" id="{BC52A579-98EE-C9DC-EE64-2F60ADA49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6615" y="-1"/>
            <a:ext cx="1495834" cy="660302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209584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60478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96EBFCA7-75F9-D292-9E6A-FC5BB0108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2992" y="378070"/>
            <a:ext cx="1469504" cy="647992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209584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2" y="5811714"/>
            <a:ext cx="12200792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92212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rbre, extérieur, herbe, équitation&#10;&#10;Description générée automatiquement">
            <a:extLst>
              <a:ext uri="{FF2B5EF4-FFF2-40B4-BE49-F238E27FC236}">
                <a16:creationId xmlns:a16="http://schemas.microsoft.com/office/drawing/2014/main" id="{72826788-323B-DBED-08AA-AA01DBBF79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61784" y="105508"/>
            <a:ext cx="1434763" cy="67166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209584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80311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1EE5EB2-F5DA-582A-F81E-26D20432AA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0577" y="-1"/>
            <a:ext cx="145212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97111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intérieur, meubles, fauteuil, chaise&#10;&#10;Description générée automatiquement">
            <a:extLst>
              <a:ext uri="{FF2B5EF4-FFF2-40B4-BE49-F238E27FC236}">
                <a16:creationId xmlns:a16="http://schemas.microsoft.com/office/drawing/2014/main" id="{182FBE70-2F85-B217-25C8-6348BC7376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5409" y="351692"/>
            <a:ext cx="1460513" cy="64704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771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1030184B-251A-E346-E4DC-471A0BD568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0577" y="0"/>
            <a:ext cx="145212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119480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FF14C0-7C93-D84F-985E-54B44D800EA1}"/>
              </a:ext>
            </a:extLst>
          </p:cNvPr>
          <p:cNvSpPr/>
          <p:nvPr userDrawn="1"/>
        </p:nvSpPr>
        <p:spPr>
          <a:xfrm>
            <a:off x="0" y="0"/>
            <a:ext cx="12192000" cy="1188000"/>
          </a:xfrm>
          <a:prstGeom prst="rect">
            <a:avLst/>
          </a:prstGeom>
          <a:solidFill>
            <a:srgbClr val="214C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pic>
        <p:nvPicPr>
          <p:cNvPr id="5" name="Image 4" descr="Une image contenant texte, silhouette&#10;&#10;Description générée automatiquement">
            <a:extLst>
              <a:ext uri="{FF2B5EF4-FFF2-40B4-BE49-F238E27FC236}">
                <a16:creationId xmlns:a16="http://schemas.microsoft.com/office/drawing/2014/main" id="{D3D53EF6-AF9A-B068-9DF6-A5A60D264E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811714"/>
            <a:ext cx="12192000" cy="104628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333919"/>
            <a:ext cx="9677070" cy="47063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045440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arbre, extérieur, herbe&#10;&#10;Description générée automatiquement">
            <a:extLst>
              <a:ext uri="{FF2B5EF4-FFF2-40B4-BE49-F238E27FC236}">
                <a16:creationId xmlns:a16="http://schemas.microsoft.com/office/drawing/2014/main" id="{9DB70EA0-2ADE-2723-B691-1F05DEDE9D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B806F34-F633-DC17-F217-BB7D0BF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58" y="4333875"/>
            <a:ext cx="5671442" cy="449748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247AC5-919E-B20C-F014-3BB55103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49" y="4886325"/>
            <a:ext cx="2952751" cy="1419225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63682DA5-C9B9-85EC-6AC3-62C23FBF6CD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534399" y="4886324"/>
            <a:ext cx="2952751" cy="1419225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4321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E33168-DC7B-870E-7AAC-432DF92FD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AD7241-3D48-75D8-60F7-92BC6A34F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479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62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Narrow" panose="020B060602020203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news.booking.com/download/904910bb-db77-4886-9ead-accbf87ad891/sustainabletravelreport2024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planet.be/nl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4.png"/><Relationship Id="rId5" Type="http://schemas.openxmlformats.org/officeDocument/2006/relationships/image" Target="../media/image24.png"/><Relationship Id="rId4" Type="http://schemas.openxmlformats.org/officeDocument/2006/relationships/hyperlink" Target="https://www.canopea.b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green-key.be/over-green-key/criteria" TargetMode="Externa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green-key.be/about-green-key/criteria-and-cost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green-key@canopea.be" TargetMode="External"/><Relationship Id="rId4" Type="http://schemas.openxmlformats.org/officeDocument/2006/relationships/hyperlink" Target="mailto:green-key@goodplanet.b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green-key.be/" TargetMode="External"/><Relationship Id="rId4" Type="http://schemas.openxmlformats.org/officeDocument/2006/relationships/hyperlink" Target="https://www.goodplanet.be/docs/green-key/21_Kostenoverzicht-Green-Key.pdf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green-key@canopea.be" TargetMode="External"/><Relationship Id="rId2" Type="http://schemas.openxmlformats.org/officeDocument/2006/relationships/hyperlink" Target="mailto:green-key@goodplanet.be" TargetMode="Externa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16D17F-7219-3F83-BAAD-A1496F53BE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BE" dirty="0">
                <a:latin typeface="Arial Narrow"/>
                <a:cs typeface="Helvetica"/>
              </a:rPr>
              <a:t>GREEN KEY </a:t>
            </a:r>
            <a:endParaRPr lang="fr-BE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6528ED-4313-1D32-A4A6-E263B45E59B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19463" y="5591175"/>
            <a:ext cx="9808307" cy="11303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b="1" dirty="0">
                <a:solidFill>
                  <a:schemeClr val="bg1"/>
                </a:solidFill>
                <a:latin typeface="Arial"/>
                <a:cs typeface="Arial"/>
              </a:rPr>
              <a:t>20/04/2026</a:t>
            </a:r>
            <a:endParaRPr lang="fr-BE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96E844E-0647-CC2C-D459-FFB8CA665032}"/>
              </a:ext>
            </a:extLst>
          </p:cNvPr>
          <p:cNvSpPr txBox="1"/>
          <p:nvPr/>
        </p:nvSpPr>
        <p:spPr>
          <a:xfrm>
            <a:off x="273697" y="6352143"/>
            <a:ext cx="2264018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defRPr/>
            </a:pPr>
            <a:r>
              <a:rPr lang="fr-BE" u="none">
                <a:solidFill>
                  <a:schemeClr val="bg2"/>
                </a:solidFill>
              </a:rPr>
              <a:t>WWW.GREEN-KEY.BE</a:t>
            </a:r>
            <a:r>
              <a:rPr lang="fr-BE">
                <a:solidFill>
                  <a:schemeClr val="bg2"/>
                </a:solidFill>
              </a:rPr>
              <a:t> </a:t>
            </a:r>
            <a:r>
              <a:rPr lang="fr-BE">
                <a:solidFill>
                  <a:schemeClr val="bg1"/>
                </a:solidFill>
              </a:rPr>
              <a:t> </a:t>
            </a:r>
            <a:endParaRPr lang="fr-BE" u="non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717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33F56B-D7BC-8D58-8953-FBC8C667B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47" y="89003"/>
            <a:ext cx="10515600" cy="1089576"/>
          </a:xfrm>
        </p:spPr>
        <p:txBody>
          <a:bodyPr/>
          <a:lstStyle/>
          <a:p>
            <a:r>
              <a:rPr lang="fr-BE">
                <a:latin typeface="+mn-lt"/>
                <a:cs typeface="Helvetica"/>
              </a:rPr>
              <a:t>Agenda</a:t>
            </a:r>
            <a:endParaRPr lang="fr-BE" dirty="0">
              <a:latin typeface="+mn-lt"/>
              <a:cs typeface="Helvetica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0A0D56-4DA2-918D-8156-9D54786EF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571625"/>
            <a:ext cx="9677070" cy="44686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>
              <a:lnSpc>
                <a:spcPct val="150000"/>
              </a:lnSpc>
            </a:pPr>
            <a:r>
              <a:rPr lang="fr-FR" sz="2800" dirty="0" err="1">
                <a:latin typeface="+mn-lt"/>
                <a:cs typeface="Arial"/>
              </a:rPr>
              <a:t>Benefits</a:t>
            </a:r>
            <a:r>
              <a:rPr lang="fr-FR" sz="2800" dirty="0">
                <a:latin typeface="+mn-lt"/>
                <a:cs typeface="Arial"/>
              </a:rPr>
              <a:t> of </a:t>
            </a:r>
            <a:r>
              <a:rPr lang="fr-FR" sz="2800" dirty="0" err="1">
                <a:latin typeface="+mn-lt"/>
                <a:cs typeface="Arial"/>
              </a:rPr>
              <a:t>being</a:t>
            </a:r>
            <a:r>
              <a:rPr lang="fr-FR" sz="2800" dirty="0">
                <a:latin typeface="+mn-lt"/>
                <a:cs typeface="Arial"/>
              </a:rPr>
              <a:t> </a:t>
            </a:r>
            <a:r>
              <a:rPr lang="fr-FR" sz="2800" dirty="0" err="1">
                <a:latin typeface="+mn-lt"/>
                <a:cs typeface="Arial"/>
              </a:rPr>
              <a:t>eco-certified</a:t>
            </a:r>
            <a:endParaRPr lang="fr-FR" sz="2800" dirty="0">
              <a:latin typeface="+mn-lt"/>
              <a:cs typeface="Arial"/>
            </a:endParaRPr>
          </a:p>
          <a:p>
            <a:pPr lvl="1">
              <a:lnSpc>
                <a:spcPct val="150000"/>
              </a:lnSpc>
            </a:pPr>
            <a:r>
              <a:rPr lang="fr-FR" sz="2800" dirty="0" err="1">
                <a:latin typeface="+mn-lt"/>
                <a:cs typeface="Arial"/>
              </a:rPr>
              <a:t>What</a:t>
            </a:r>
            <a:r>
              <a:rPr lang="fr-FR" sz="2800" dirty="0">
                <a:latin typeface="+mn-lt"/>
                <a:cs typeface="Arial"/>
              </a:rPr>
              <a:t> </a:t>
            </a:r>
            <a:r>
              <a:rPr lang="fr-FR" sz="2800" dirty="0" err="1">
                <a:latin typeface="+mn-lt"/>
                <a:cs typeface="Arial"/>
              </a:rPr>
              <a:t>is</a:t>
            </a:r>
            <a:r>
              <a:rPr lang="fr-FR" sz="2800" dirty="0">
                <a:latin typeface="+mn-lt"/>
                <a:cs typeface="Arial"/>
              </a:rPr>
              <a:t> Green Key ? </a:t>
            </a:r>
          </a:p>
          <a:p>
            <a:pPr lvl="1">
              <a:lnSpc>
                <a:spcPct val="150000"/>
              </a:lnSpc>
            </a:pPr>
            <a:r>
              <a:rPr lang="fr-FR" sz="2800" dirty="0">
                <a:latin typeface="+mn-lt"/>
                <a:cs typeface="Arial"/>
              </a:rPr>
              <a:t>Green Key in Belgium </a:t>
            </a:r>
          </a:p>
          <a:p>
            <a:pPr lvl="1">
              <a:lnSpc>
                <a:spcPct val="150000"/>
              </a:lnSpc>
            </a:pPr>
            <a:r>
              <a:rPr lang="fr-FR" sz="2800" dirty="0" err="1">
                <a:latin typeface="+mn-lt"/>
                <a:cs typeface="Arial"/>
              </a:rPr>
              <a:t>Why</a:t>
            </a:r>
            <a:r>
              <a:rPr lang="fr-FR" sz="2800" dirty="0">
                <a:latin typeface="+mn-lt"/>
                <a:cs typeface="Arial"/>
              </a:rPr>
              <a:t> Green Key ?</a:t>
            </a:r>
          </a:p>
          <a:p>
            <a:pPr lvl="1">
              <a:lnSpc>
                <a:spcPct val="150000"/>
              </a:lnSpc>
            </a:pPr>
            <a:r>
              <a:rPr lang="fr-FR" sz="2800" dirty="0">
                <a:latin typeface="+mn-lt"/>
                <a:cs typeface="Arial"/>
              </a:rPr>
              <a:t>The </a:t>
            </a:r>
            <a:r>
              <a:rPr lang="fr-FR" sz="2800" dirty="0" err="1">
                <a:latin typeface="+mn-lt"/>
                <a:cs typeface="Arial"/>
              </a:rPr>
              <a:t>criteria</a:t>
            </a:r>
            <a:endParaRPr lang="fr-FR" sz="2800" dirty="0">
              <a:latin typeface="+mn-lt"/>
              <a:cs typeface="Arial"/>
            </a:endParaRPr>
          </a:p>
          <a:p>
            <a:pPr lvl="1">
              <a:lnSpc>
                <a:spcPct val="150000"/>
              </a:lnSpc>
            </a:pPr>
            <a:r>
              <a:rPr lang="fr-FR" sz="2800" dirty="0">
                <a:latin typeface="+mn-lt"/>
                <a:cs typeface="Arial"/>
              </a:rPr>
              <a:t>The application process</a:t>
            </a:r>
          </a:p>
          <a:p>
            <a:pPr marL="457200" lvl="1" indent="0">
              <a:buNone/>
            </a:pPr>
            <a:endParaRPr lang="fr-FR" dirty="0">
              <a:latin typeface="+mn-lt"/>
              <a:cs typeface="Arial"/>
            </a:endParaRPr>
          </a:p>
          <a:p>
            <a:pPr lvl="1"/>
            <a:endParaRPr lang="fr-FR" dirty="0">
              <a:latin typeface="+mn-lt"/>
              <a:cs typeface="Arial"/>
            </a:endParaRPr>
          </a:p>
          <a:p>
            <a:pPr lvl="1"/>
            <a:endParaRPr lang="fr-FR" dirty="0">
              <a:latin typeface="+mn-lt"/>
              <a:cs typeface="Arial"/>
            </a:endParaRPr>
          </a:p>
          <a:p>
            <a:pPr marL="457200" lvl="1" indent="0">
              <a:buNone/>
            </a:pPr>
            <a:endParaRPr lang="fr-FR" dirty="0">
              <a:latin typeface="+mn-lt"/>
              <a:cs typeface="Arial"/>
            </a:endParaRPr>
          </a:p>
          <a:p>
            <a:pPr marL="457200" lvl="1" indent="0">
              <a:buNone/>
            </a:pPr>
            <a:endParaRPr lang="fr-BE" dirty="0">
              <a:latin typeface="+mn-lt"/>
              <a:cs typeface="Arial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3C1947A-1F1C-1500-AC7D-F2AA90957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0724" y="6195655"/>
            <a:ext cx="1571625" cy="6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58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2c6743c6a1_0_1"/>
          <p:cNvSpPr txBox="1">
            <a:spLocks noGrp="1"/>
          </p:cNvSpPr>
          <p:nvPr>
            <p:ph type="title"/>
          </p:nvPr>
        </p:nvSpPr>
        <p:spPr>
          <a:xfrm>
            <a:off x="820945" y="35840"/>
            <a:ext cx="10515600" cy="1089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Changing course, but why?</a:t>
            </a:r>
            <a:endParaRPr/>
          </a:p>
        </p:txBody>
      </p:sp>
      <p:pic>
        <p:nvPicPr>
          <p:cNvPr id="180" name="Google Shape;180;g32c6743c6a1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8400" y="1821952"/>
            <a:ext cx="5900925" cy="4235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32c6743c6a1_0_1"/>
          <p:cNvSpPr txBox="1"/>
          <p:nvPr/>
        </p:nvSpPr>
        <p:spPr>
          <a:xfrm>
            <a:off x="432433" y="1255381"/>
            <a:ext cx="84375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b="1" i="0" u="none" strike="noStrike" cap="none">
                <a:solidFill>
                  <a:srgbClr val="306F76"/>
                </a:solidFill>
                <a:latin typeface="Calibri"/>
                <a:ea typeface="Calibri"/>
                <a:cs typeface="Calibri"/>
                <a:sym typeface="Calibri"/>
              </a:rPr>
              <a:t>1. Responding to tourists' demand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82" name="Google Shape;182;g32c6743c6a1_0_1"/>
          <p:cNvSpPr txBox="1"/>
          <p:nvPr/>
        </p:nvSpPr>
        <p:spPr>
          <a:xfrm>
            <a:off x="371600" y="6057125"/>
            <a:ext cx="4451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u="sng">
                <a:solidFill>
                  <a:schemeClr val="hlink"/>
                </a:solidFill>
                <a:hlinkClick r:id="rId4"/>
              </a:rPr>
              <a:t>Sustainable travel report</a:t>
            </a:r>
            <a:r>
              <a:rPr lang="nl-NL">
                <a:solidFill>
                  <a:schemeClr val="dk1"/>
                </a:solidFill>
              </a:rPr>
              <a:t>, Booking 2024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2c6743c6a1_0_15"/>
          <p:cNvSpPr txBox="1">
            <a:spLocks noGrp="1"/>
          </p:cNvSpPr>
          <p:nvPr>
            <p:ph type="title"/>
          </p:nvPr>
        </p:nvSpPr>
        <p:spPr>
          <a:xfrm>
            <a:off x="820945" y="35840"/>
            <a:ext cx="10515600" cy="10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Narrow"/>
              <a:buNone/>
            </a:pPr>
            <a:r>
              <a:rPr lang="nl-NL"/>
              <a:t>The benefits for you</a:t>
            </a:r>
            <a:endParaRPr/>
          </a:p>
        </p:txBody>
      </p:sp>
      <p:sp>
        <p:nvSpPr>
          <p:cNvPr id="189" name="Google Shape;189;g32c6743c6a1_0_15"/>
          <p:cNvSpPr txBox="1"/>
          <p:nvPr/>
        </p:nvSpPr>
        <p:spPr>
          <a:xfrm>
            <a:off x="1062025" y="1665404"/>
            <a:ext cx="84375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500" b="1">
                <a:solidFill>
                  <a:srgbClr val="306F76"/>
                </a:solidFill>
                <a:latin typeface="Calibri"/>
                <a:ea typeface="Calibri"/>
                <a:cs typeface="Calibri"/>
                <a:sym typeface="Calibri"/>
              </a:rPr>
              <a:t>2. Lower operating costs by saving water, energy and waste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90" name="Google Shape;190;g32c6743c6a1_0_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0724" y="6195655"/>
            <a:ext cx="1571625" cy="64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32c6743c6a1_0_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5275" y="3375050"/>
            <a:ext cx="3151275" cy="210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32c6743c6a1_0_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275" y="3375054"/>
            <a:ext cx="6345917" cy="2100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2c6743c6a1_0_158"/>
          <p:cNvSpPr txBox="1">
            <a:spLocks noGrp="1"/>
          </p:cNvSpPr>
          <p:nvPr>
            <p:ph type="title"/>
          </p:nvPr>
        </p:nvSpPr>
        <p:spPr>
          <a:xfrm>
            <a:off x="820945" y="35840"/>
            <a:ext cx="10515600" cy="10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Narrow"/>
              <a:buNone/>
            </a:pPr>
            <a:r>
              <a:rPr lang="nl-NL"/>
              <a:t>The benefits for you</a:t>
            </a:r>
            <a:endParaRPr/>
          </a:p>
        </p:txBody>
      </p:sp>
      <p:sp>
        <p:nvSpPr>
          <p:cNvPr id="199" name="Google Shape;199;g32c6743c6a1_0_158"/>
          <p:cNvSpPr txBox="1">
            <a:spLocks noGrp="1"/>
          </p:cNvSpPr>
          <p:nvPr>
            <p:ph type="body" idx="1"/>
          </p:nvPr>
        </p:nvSpPr>
        <p:spPr>
          <a:xfrm>
            <a:off x="3922363" y="1399908"/>
            <a:ext cx="6428400" cy="47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6F76"/>
              </a:buClr>
              <a:buSzPts val="2800"/>
              <a:buNone/>
            </a:pPr>
            <a:r>
              <a:rPr lang="nl-NL" sz="2800" b="1">
                <a:solidFill>
                  <a:srgbClr val="306F76"/>
                </a:solidFill>
                <a:latin typeface="Calibri"/>
                <a:ea typeface="Calibri"/>
                <a:cs typeface="Calibri"/>
                <a:sym typeface="Calibri"/>
              </a:rPr>
              <a:t>3. Competitive advantage</a:t>
            </a:r>
            <a:endParaRPr sz="2800" b="1">
              <a:solidFill>
                <a:srgbClr val="306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b="1">
              <a:solidFill>
                <a:srgbClr val="306F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l-NL" sz="2400"/>
              <a:t>Distinguish your establishment with a sustainable narrative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l-NL" sz="2400"/>
              <a:t>Several OTAs mention sustainable initiatives on their search page</a:t>
            </a:r>
            <a:endParaRPr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l-NL" sz="2400"/>
              <a:t>Accept ecocheques if you have achieved the Green Key sustainability label. </a:t>
            </a:r>
            <a:endParaRPr sz="2400"/>
          </a:p>
        </p:txBody>
      </p:sp>
      <p:grpSp>
        <p:nvGrpSpPr>
          <p:cNvPr id="200" name="Google Shape;200;g32c6743c6a1_0_158"/>
          <p:cNvGrpSpPr/>
          <p:nvPr/>
        </p:nvGrpSpPr>
        <p:grpSpPr>
          <a:xfrm>
            <a:off x="1" y="1310326"/>
            <a:ext cx="3233185" cy="4885186"/>
            <a:chOff x="0" y="-1"/>
            <a:chExt cx="4551218" cy="6865073"/>
          </a:xfrm>
        </p:grpSpPr>
        <p:pic>
          <p:nvPicPr>
            <p:cNvPr id="201" name="Google Shape;201;g32c6743c6a1_0_15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1"/>
              <a:ext cx="4551218" cy="68650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g32c6743c6a1_0_158"/>
            <p:cNvPicPr preferRelativeResize="0"/>
            <p:nvPr/>
          </p:nvPicPr>
          <p:blipFill rotWithShape="1">
            <a:blip r:embed="rId4">
              <a:alphaModFix/>
            </a:blip>
            <a:srcRect l="2400"/>
            <a:stretch/>
          </p:blipFill>
          <p:spPr>
            <a:xfrm>
              <a:off x="1009712" y="969611"/>
              <a:ext cx="2531793" cy="43609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g32c6743c6a1_0_15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flipH="1">
              <a:off x="1009712" y="5330596"/>
              <a:ext cx="2399313" cy="3071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4" name="Google Shape;204;g32c6743c6a1_0_1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10724" y="6195655"/>
            <a:ext cx="1571625" cy="641057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32c6743c6a1_0_158"/>
          <p:cNvSpPr/>
          <p:nvPr/>
        </p:nvSpPr>
        <p:spPr>
          <a:xfrm>
            <a:off x="1300899" y="2724346"/>
            <a:ext cx="792000" cy="311100"/>
          </a:xfrm>
          <a:prstGeom prst="ellipse">
            <a:avLst/>
          </a:prstGeom>
          <a:noFill/>
          <a:ln w="38100" cap="flat" cmpd="sng">
            <a:solidFill>
              <a:srgbClr val="306F7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2c6743c6a1_0_305"/>
          <p:cNvSpPr txBox="1">
            <a:spLocks noGrp="1"/>
          </p:cNvSpPr>
          <p:nvPr>
            <p:ph type="body" idx="1"/>
          </p:nvPr>
        </p:nvSpPr>
        <p:spPr>
          <a:xfrm>
            <a:off x="3836709" y="1379308"/>
            <a:ext cx="6171000" cy="47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6F76"/>
              </a:buClr>
              <a:buSzPts val="2500"/>
              <a:buNone/>
            </a:pPr>
            <a:r>
              <a:rPr lang="nl-NL" sz="2500" b="1">
                <a:solidFill>
                  <a:srgbClr val="306F76"/>
                </a:solidFill>
                <a:latin typeface="Calibri"/>
                <a:ea typeface="Calibri"/>
                <a:cs typeface="Calibri"/>
                <a:sym typeface="Calibri"/>
              </a:rPr>
              <a:t>4. Contribute to preserving our environment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l-NL" sz="2400"/>
              <a:t>Contribute to climate goals and a future-proof tourism sector.  </a:t>
            </a:r>
            <a:endParaRPr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nl-NL" sz="2400"/>
              <a:t>Inspire travelers (even unconsciously) to behave sustainably reduces the impact of the sector and ensures its future.</a:t>
            </a:r>
            <a:endParaRPr sz="2400"/>
          </a:p>
        </p:txBody>
      </p:sp>
      <p:sp>
        <p:nvSpPr>
          <p:cNvPr id="212" name="Google Shape;212;g32c6743c6a1_0_305"/>
          <p:cNvSpPr txBox="1"/>
          <p:nvPr/>
        </p:nvSpPr>
        <p:spPr>
          <a:xfrm>
            <a:off x="973345" y="188240"/>
            <a:ext cx="10515600" cy="10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Narrow"/>
              <a:buNone/>
            </a:pPr>
            <a:r>
              <a:rPr lang="nl-NL" sz="4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The benefits for you</a:t>
            </a:r>
            <a:endParaRPr sz="4400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213" name="Google Shape;213;g32c6743c6a1_0_305" descr="CROSSDEV: What is sustainable tourism? A definition | ENI CBC M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5796" y="1379308"/>
            <a:ext cx="2847975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32c6743c6a1_0_3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10724" y="6195655"/>
            <a:ext cx="1571625" cy="64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32c6743c6a1_0_305" descr="Insectenhotel in de winter - Horta"/>
          <p:cNvPicPr preferRelativeResize="0"/>
          <p:nvPr/>
        </p:nvPicPr>
        <p:blipFill rotWithShape="1">
          <a:blip r:embed="rId5">
            <a:alphaModFix/>
          </a:blip>
          <a:srcRect b="6681"/>
          <a:stretch/>
        </p:blipFill>
        <p:spPr>
          <a:xfrm>
            <a:off x="431747" y="3429000"/>
            <a:ext cx="2003484" cy="2446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A4EABE-72F2-DFA8-870D-BE7209A38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>
                <a:latin typeface="Calibri "/>
              </a:rPr>
              <a:t>What</a:t>
            </a:r>
            <a:r>
              <a:rPr lang="fr-BE" dirty="0">
                <a:latin typeface="Calibri "/>
              </a:rPr>
              <a:t> </a:t>
            </a:r>
            <a:r>
              <a:rPr lang="fr-BE" dirty="0" err="1">
                <a:latin typeface="Calibri "/>
              </a:rPr>
              <a:t>is</a:t>
            </a:r>
            <a:r>
              <a:rPr lang="fr-BE" dirty="0">
                <a:latin typeface="Calibri "/>
              </a:rPr>
              <a:t> Green Key?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E4D6C92-7397-1273-D16F-87692E983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0724" y="6195655"/>
            <a:ext cx="1571625" cy="641057"/>
          </a:xfrm>
          <a:prstGeom prst="rect">
            <a:avLst/>
          </a:prstGeom>
        </p:spPr>
      </p:pic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33B407C-9853-A9E0-41C8-23B85B9D684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46191" y="1465763"/>
            <a:ext cx="8907462" cy="21303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2400" dirty="0">
                <a:latin typeface="+mn-lt"/>
              </a:rPr>
              <a:t>International </a:t>
            </a:r>
            <a:r>
              <a:rPr lang="nl-BE" sz="2400" dirty="0" err="1">
                <a:latin typeface="+mn-lt"/>
              </a:rPr>
              <a:t>eco-label</a:t>
            </a:r>
            <a:r>
              <a:rPr lang="nl-BE" sz="2400" dirty="0">
                <a:latin typeface="+mn-lt"/>
              </a:rPr>
              <a:t> for </a:t>
            </a:r>
            <a:r>
              <a:rPr lang="nl-BE" sz="2400" dirty="0" err="1">
                <a:latin typeface="+mn-lt"/>
              </a:rPr>
              <a:t>the</a:t>
            </a:r>
            <a:r>
              <a:rPr lang="nl-BE" sz="2400" dirty="0">
                <a:latin typeface="+mn-lt"/>
              </a:rPr>
              <a:t> </a:t>
            </a:r>
            <a:r>
              <a:rPr lang="nl-BE" sz="2400" dirty="0" err="1">
                <a:latin typeface="+mn-lt"/>
              </a:rPr>
              <a:t>tourism</a:t>
            </a:r>
            <a:r>
              <a:rPr lang="nl-BE" sz="2400" dirty="0">
                <a:latin typeface="+mn-lt"/>
              </a:rPr>
              <a:t> </a:t>
            </a:r>
            <a:r>
              <a:rPr lang="nl-BE" sz="2400" dirty="0" err="1">
                <a:latin typeface="+mn-lt"/>
              </a:rPr>
              <a:t>industry</a:t>
            </a:r>
            <a:endParaRPr lang="nl-BE" sz="2400" dirty="0">
              <a:latin typeface="+mn-lt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l-BE" sz="2400" dirty="0">
                <a:latin typeface="+mn-lt"/>
              </a:rPr>
              <a:t>Foundation </a:t>
            </a:r>
            <a:r>
              <a:rPr lang="nl-BE" sz="2400" dirty="0" err="1">
                <a:latin typeface="+mn-lt"/>
              </a:rPr>
              <a:t>for</a:t>
            </a:r>
            <a:r>
              <a:rPr lang="nl-BE" sz="2400" dirty="0">
                <a:latin typeface="+mn-lt"/>
              </a:rPr>
              <a:t> </a:t>
            </a:r>
            <a:r>
              <a:rPr lang="nl-BE" sz="2400" dirty="0" err="1">
                <a:latin typeface="+mn-lt"/>
              </a:rPr>
              <a:t>Environmental</a:t>
            </a:r>
            <a:r>
              <a:rPr lang="nl-BE" sz="2400" dirty="0">
                <a:latin typeface="+mn-lt"/>
              </a:rPr>
              <a:t> </a:t>
            </a:r>
            <a:r>
              <a:rPr lang="nl-BE" sz="2400" dirty="0" err="1">
                <a:latin typeface="+mn-lt"/>
              </a:rPr>
              <a:t>Education</a:t>
            </a:r>
            <a:r>
              <a:rPr lang="nl-BE" sz="2400" dirty="0">
                <a:latin typeface="+mn-lt"/>
              </a:rPr>
              <a:t> (FEE)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nl-NL" dirty="0">
                <a:latin typeface="+mn-lt"/>
              </a:rPr>
              <a:t>8000+</a:t>
            </a:r>
            <a:r>
              <a:rPr lang="nl-NL" sz="2400" dirty="0">
                <a:latin typeface="+mn-lt"/>
              </a:rPr>
              <a:t> </a:t>
            </a:r>
            <a:r>
              <a:rPr lang="nl-NL" sz="2400" dirty="0" err="1">
                <a:latin typeface="+mn-lt"/>
              </a:rPr>
              <a:t>certified</a:t>
            </a:r>
            <a:r>
              <a:rPr lang="nl-NL" sz="2400" dirty="0">
                <a:latin typeface="+mn-lt"/>
              </a:rPr>
              <a:t> </a:t>
            </a:r>
            <a:r>
              <a:rPr lang="nl-NL" dirty="0" err="1">
                <a:latin typeface="+mn-lt"/>
              </a:rPr>
              <a:t>establishments</a:t>
            </a:r>
            <a:r>
              <a:rPr lang="nl-NL" sz="2400" dirty="0">
                <a:latin typeface="+mn-lt"/>
              </a:rPr>
              <a:t> / 90+ </a:t>
            </a:r>
            <a:r>
              <a:rPr lang="nl-NL" sz="2400" dirty="0" err="1">
                <a:latin typeface="+mn-lt"/>
              </a:rPr>
              <a:t>countries</a:t>
            </a:r>
            <a:endParaRPr lang="nl-NL" dirty="0">
              <a:latin typeface="+mn-lt"/>
            </a:endParaRPr>
          </a:p>
          <a:p>
            <a:pPr marL="457200" lvl="1" indent="0">
              <a:buNone/>
            </a:pPr>
            <a:endParaRPr lang="nl-NL" sz="24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sz="2800" dirty="0">
              <a:latin typeface="+mn-lt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39BAB65-9873-A2C5-FA8F-2199DF11B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139" y="1511597"/>
            <a:ext cx="875612" cy="110406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0D9E131-B49F-4C2E-A8B8-F64D39E79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879132"/>
            <a:ext cx="4098236" cy="2828834"/>
          </a:xfrm>
          <a:prstGeom prst="rect">
            <a:avLst/>
          </a:prstGeom>
        </p:spPr>
      </p:pic>
      <p:pic>
        <p:nvPicPr>
          <p:cNvPr id="2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D368B9E-FC94-1209-1510-23A15DA90E2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275" r="15152" b="11286"/>
          <a:stretch/>
        </p:blipFill>
        <p:spPr>
          <a:xfrm>
            <a:off x="1546191" y="3143001"/>
            <a:ext cx="3524683" cy="2564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865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34A6CB-8C74-94F1-8F94-21A2E5584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Calibri "/>
              </a:rPr>
              <a:t>Green Key Belgium</a:t>
            </a:r>
          </a:p>
        </p:txBody>
      </p:sp>
      <p:sp>
        <p:nvSpPr>
          <p:cNvPr id="7" name="Espace réservé du contenu 4">
            <a:extLst>
              <a:ext uri="{FF2B5EF4-FFF2-40B4-BE49-F238E27FC236}">
                <a16:creationId xmlns:a16="http://schemas.microsoft.com/office/drawing/2014/main" id="{4261A93A-6877-1F93-DB88-0C98CC7E2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498865"/>
            <a:ext cx="9677070" cy="470639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r-BE" sz="3200" dirty="0">
              <a:latin typeface="+mn-lt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Green Key in Belgium is </a:t>
            </a:r>
            <a:r>
              <a:rPr kumimoji="0" lang="nl-NL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coordinated</a:t>
            </a: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 by </a:t>
            </a:r>
            <a:r>
              <a:rPr kumimoji="0" lang="nl-NL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two</a:t>
            </a: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kumimoji="0" lang="nl-NL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national</a:t>
            </a: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 operators: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  <a:hlinkClick r:id="rId3"/>
              </a:rPr>
              <a:t>GoodPlanet Belgium </a:t>
            </a: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for </a:t>
            </a:r>
            <a:r>
              <a:rPr kumimoji="0" lang="nl-NL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Flanders</a:t>
            </a: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 and </a:t>
            </a:r>
            <a:r>
              <a:rPr lang="nl-NL" sz="2200" dirty="0">
                <a:solidFill>
                  <a:prstClr val="black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Brussels (NL)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  <a:hlinkClick r:id="rId4"/>
              </a:rPr>
              <a:t>Canopea</a:t>
            </a:r>
            <a:r>
              <a:rPr lang="nl-NL" sz="2200" dirty="0">
                <a:solidFill>
                  <a:prstClr val="black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 for </a:t>
            </a:r>
            <a:r>
              <a:rPr lang="nl-NL" sz="2200" dirty="0" err="1">
                <a:solidFill>
                  <a:prstClr val="black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Wallonia</a:t>
            </a:r>
            <a:r>
              <a:rPr lang="nl-NL" sz="2200" dirty="0">
                <a:solidFill>
                  <a:prstClr val="black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 and Brussels (FR)</a:t>
            </a:r>
            <a:endParaRPr kumimoji="0" lang="nl-NL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l-NL" sz="2200" dirty="0">
              <a:solidFill>
                <a:prstClr val="black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l-NL" sz="2200" dirty="0"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200" dirty="0"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Belgium has 402 Green Key locations </a:t>
            </a:r>
          </a:p>
          <a:p>
            <a:pPr lvl="1" defTabSz="4572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219 in Flanders (GoodPlanet)</a:t>
            </a:r>
          </a:p>
          <a:p>
            <a:pPr lvl="1" defTabSz="4572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105 in Wallonia (</a:t>
            </a:r>
            <a:r>
              <a:rPr lang="en-US" sz="2000" dirty="0" err="1"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Canopea</a:t>
            </a:r>
            <a:r>
              <a:rPr lang="en-US" sz="2000" dirty="0"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</a:p>
          <a:p>
            <a:pPr lvl="1" defTabSz="4572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78 in Brussels</a:t>
            </a:r>
          </a:p>
          <a:p>
            <a:pPr marL="457200" lvl="1" indent="0" defTabSz="457200">
              <a:buNone/>
              <a:defRPr/>
            </a:pPr>
            <a:endParaRPr lang="nl-NL" sz="2000" dirty="0">
              <a:solidFill>
                <a:prstClr val="black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9DE2C07-2486-2974-F823-AF1D771F97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0724" y="6195655"/>
            <a:ext cx="1571625" cy="64105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91D5131-3A80-D4FC-FBAA-862A610C5A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6818" y="3180097"/>
            <a:ext cx="4098236" cy="282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3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4A994C-443E-D5CA-7842-FC0FE9A82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>
                <a:latin typeface="+mn-lt"/>
                <a:cs typeface="Helvetica"/>
              </a:rPr>
              <a:t>Why</a:t>
            </a:r>
            <a:r>
              <a:rPr lang="fr-BE" dirty="0">
                <a:latin typeface="+mn-lt"/>
                <a:cs typeface="Helvetica"/>
              </a:rPr>
              <a:t> Green Key?</a:t>
            </a:r>
            <a:endParaRPr lang="fr-BE" dirty="0"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7734A6-AAC4-8661-783D-FB9976542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945" y="1665379"/>
            <a:ext cx="9677070" cy="470639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+mn-lt"/>
              </a:rPr>
              <a:t>Added value for establishments</a:t>
            </a:r>
          </a:p>
          <a:p>
            <a:r>
              <a:rPr lang="en-US" sz="2200" dirty="0">
                <a:latin typeface="+mn-lt"/>
              </a:rPr>
              <a:t>Supports and unites operators who want to make their </a:t>
            </a:r>
            <a:br>
              <a:rPr lang="en-US" sz="2200" dirty="0">
                <a:latin typeface="+mn-lt"/>
              </a:rPr>
            </a:br>
            <a:r>
              <a:rPr lang="en-US" sz="2200" dirty="0">
                <a:latin typeface="+mn-lt"/>
              </a:rPr>
              <a:t>establishment more sustainable</a:t>
            </a:r>
          </a:p>
          <a:p>
            <a:r>
              <a:rPr lang="en-US" sz="2200" dirty="0">
                <a:latin typeface="+mn-lt"/>
              </a:rPr>
              <a:t>Framework for sustainable operation</a:t>
            </a:r>
          </a:p>
          <a:p>
            <a:r>
              <a:rPr lang="en-US" sz="2200" dirty="0">
                <a:latin typeface="+mn-lt"/>
              </a:rPr>
              <a:t>Green Key works with external environmental experts </a:t>
            </a:r>
            <a:br>
              <a:rPr lang="en-US" sz="2200" dirty="0">
                <a:latin typeface="+mn-lt"/>
              </a:rPr>
            </a:br>
            <a:r>
              <a:rPr lang="en-US" sz="2200" dirty="0">
                <a:latin typeface="+mn-lt"/>
              </a:rPr>
              <a:t>who give on-site advice</a:t>
            </a:r>
          </a:p>
          <a:p>
            <a:r>
              <a:rPr lang="en-US" sz="2200" dirty="0">
                <a:latin typeface="+mn-lt"/>
              </a:rPr>
              <a:t>International recognition for sustainable efforts</a:t>
            </a:r>
          </a:p>
          <a:p>
            <a:r>
              <a:rPr lang="en-US" sz="2200" dirty="0">
                <a:latin typeface="+mn-lt"/>
              </a:rPr>
              <a:t>Green Key is the largest tourism label in Belgium</a:t>
            </a:r>
          </a:p>
          <a:p>
            <a:endParaRPr lang="en-US" sz="2200" dirty="0">
              <a:latin typeface="+mn-lt"/>
              <a:cs typeface="Arial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945A437-F873-6B1A-D11E-753A8F205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0724" y="6195655"/>
            <a:ext cx="1571625" cy="641057"/>
          </a:xfrm>
          <a:prstGeom prst="rect">
            <a:avLst/>
          </a:prstGeom>
        </p:spPr>
      </p:pic>
      <p:pic>
        <p:nvPicPr>
          <p:cNvPr id="6" name="Afbeelding 5" descr="Afbeelding met persoon, buiten, mensen, groep&#10;&#10;Automatisch gegenereerde beschrijving">
            <a:extLst>
              <a:ext uri="{FF2B5EF4-FFF2-40B4-BE49-F238E27FC236}">
                <a16:creationId xmlns:a16="http://schemas.microsoft.com/office/drawing/2014/main" id="{493730DD-7E05-7840-B64C-DD983A76D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504" y="1180722"/>
            <a:ext cx="3783495" cy="567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39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9DA370-22C8-B8F4-9E68-42F29BA8B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Arial"/>
                <a:cs typeface="Arial"/>
              </a:rPr>
              <a:t>Green Key </a:t>
            </a:r>
            <a:r>
              <a:rPr lang="fr-BE" dirty="0" err="1">
                <a:latin typeface="Arial"/>
                <a:cs typeface="Arial"/>
              </a:rPr>
              <a:t>criteria</a:t>
            </a:r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92390F2-447A-E182-4275-4894333C8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0724" y="6195655"/>
            <a:ext cx="1571625" cy="64105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BA9E274-E696-83CA-A435-4174DB3345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8" t="10513" r="17552" b="10373"/>
          <a:stretch/>
        </p:blipFill>
        <p:spPr bwMode="auto">
          <a:xfrm>
            <a:off x="5615815" y="1538873"/>
            <a:ext cx="4780721" cy="42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5E06A5B-CF50-98A0-C20B-9AE4750F2807}"/>
              </a:ext>
            </a:extLst>
          </p:cNvPr>
          <p:cNvSpPr txBox="1"/>
          <p:nvPr/>
        </p:nvSpPr>
        <p:spPr>
          <a:xfrm>
            <a:off x="566769" y="1874728"/>
            <a:ext cx="478072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nl-BE" sz="2800" dirty="0"/>
              <a:t>International criteria</a:t>
            </a:r>
            <a:br>
              <a:rPr lang="nl-BE" sz="2800" dirty="0"/>
            </a:br>
            <a:endParaRPr lang="nl-BE" sz="2800" dirty="0"/>
          </a:p>
          <a:p>
            <a:pPr marL="457200" indent="-457200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nl-BE" sz="2800" dirty="0"/>
              <a:t>Most </a:t>
            </a:r>
            <a:r>
              <a:rPr lang="nl-BE" sz="2800" dirty="0" err="1"/>
              <a:t>ambitious</a:t>
            </a:r>
            <a:r>
              <a:rPr lang="nl-BE" sz="2800" dirty="0"/>
              <a:t> standard</a:t>
            </a:r>
          </a:p>
          <a:p>
            <a:pPr marL="457200" indent="-457200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nl-BE" sz="2800" dirty="0"/>
          </a:p>
          <a:p>
            <a:pPr marL="457200" indent="-457200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nl-NL" sz="2800" dirty="0"/>
              <a:t>Review of criteria </a:t>
            </a:r>
            <a:r>
              <a:rPr lang="nl-NL" sz="2800" dirty="0" err="1"/>
              <a:t>every</a:t>
            </a:r>
            <a:r>
              <a:rPr lang="nl-NL" sz="2800" dirty="0"/>
              <a:t> </a:t>
            </a:r>
            <a:r>
              <a:rPr lang="nl-NL" sz="2800" dirty="0" err="1"/>
              <a:t>four</a:t>
            </a:r>
            <a:r>
              <a:rPr lang="nl-NL" sz="2800" dirty="0"/>
              <a:t> </a:t>
            </a:r>
            <a:r>
              <a:rPr lang="nl-NL" sz="2800" dirty="0" err="1"/>
              <a:t>years</a:t>
            </a:r>
            <a:r>
              <a:rPr lang="nl-NL" sz="2800" dirty="0"/>
              <a:t> – new set </a:t>
            </a:r>
            <a:r>
              <a:rPr lang="nl-NL" sz="2800" dirty="0" err="1"/>
              <a:t>now</a:t>
            </a:r>
            <a:r>
              <a:rPr lang="nl-NL" sz="2800" dirty="0"/>
              <a:t>!</a:t>
            </a:r>
          </a:p>
          <a:p>
            <a:pPr marL="457200" indent="-457200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nl-NL" sz="2800" dirty="0"/>
          </a:p>
          <a:p>
            <a:pPr>
              <a:buClr>
                <a:srgbClr val="92D050"/>
              </a:buClr>
            </a:pPr>
            <a:r>
              <a:rPr lang="en-US" sz="2400" dirty="0">
                <a:latin typeface="Calibri "/>
                <a:cs typeface="Arial"/>
              </a:rPr>
              <a:t>Download the criteria on our website </a:t>
            </a:r>
            <a:r>
              <a:rPr lang="en-US" sz="2400" dirty="0">
                <a:latin typeface="Calibri "/>
                <a:cs typeface="Arial"/>
                <a:hlinkClick r:id="rId5"/>
              </a:rPr>
              <a:t>www.green-key.be</a:t>
            </a:r>
            <a:endParaRPr lang="fr-BE" sz="3600" dirty="0">
              <a:latin typeface="Calibri "/>
              <a:cs typeface="Arial"/>
            </a:endParaRPr>
          </a:p>
          <a:p>
            <a:pPr>
              <a:buClr>
                <a:srgbClr val="92D050"/>
              </a:buClr>
            </a:pPr>
            <a:endParaRPr lang="nl-NL" sz="2800" dirty="0"/>
          </a:p>
          <a:p>
            <a:pPr lvl="2"/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2275143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2c7c3ae9bc_0_1"/>
          <p:cNvSpPr txBox="1">
            <a:spLocks noGrp="1"/>
          </p:cNvSpPr>
          <p:nvPr>
            <p:ph type="title"/>
          </p:nvPr>
        </p:nvSpPr>
        <p:spPr>
          <a:xfrm>
            <a:off x="820945" y="35840"/>
            <a:ext cx="10515600" cy="10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nl-NL">
                <a:latin typeface="Arial"/>
                <a:ea typeface="Arial"/>
                <a:cs typeface="Arial"/>
                <a:sym typeface="Arial"/>
              </a:rPr>
              <a:t>Green Key criteria</a:t>
            </a:r>
            <a:endParaRPr/>
          </a:p>
        </p:txBody>
      </p:sp>
      <p:pic>
        <p:nvPicPr>
          <p:cNvPr id="231" name="Google Shape;231;g32c7c3ae9bc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0724" y="6195655"/>
            <a:ext cx="1571625" cy="64105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g32c7c3ae9bc_0_1"/>
          <p:cNvSpPr txBox="1"/>
          <p:nvPr/>
        </p:nvSpPr>
        <p:spPr>
          <a:xfrm>
            <a:off x="477231" y="1319650"/>
            <a:ext cx="9680400" cy="6094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l-NL" sz="1800" b="1" dirty="0" err="1">
                <a:solidFill>
                  <a:schemeClr val="dk1"/>
                </a:solidFill>
              </a:rPr>
              <a:t>Registration</a:t>
            </a:r>
            <a:r>
              <a:rPr lang="nl-NL" sz="1800" b="1" dirty="0">
                <a:solidFill>
                  <a:schemeClr val="dk1"/>
                </a:solidFill>
              </a:rPr>
              <a:t> </a:t>
            </a:r>
            <a:r>
              <a:rPr lang="nl-NL" sz="1800" dirty="0">
                <a:solidFill>
                  <a:schemeClr val="dk1"/>
                </a:solidFill>
              </a:rPr>
              <a:t>of water and energy </a:t>
            </a:r>
            <a:r>
              <a:rPr lang="nl-NL" sz="1800" dirty="0" err="1">
                <a:solidFill>
                  <a:schemeClr val="dk1"/>
                </a:solidFill>
              </a:rPr>
              <a:t>consumption</a:t>
            </a:r>
            <a:r>
              <a:rPr lang="nl-NL" sz="1800" dirty="0">
                <a:solidFill>
                  <a:schemeClr val="dk1"/>
                </a:solidFill>
              </a:rPr>
              <a:t>, waste </a:t>
            </a:r>
            <a:r>
              <a:rPr lang="nl-NL" sz="1800" dirty="0" err="1">
                <a:solidFill>
                  <a:schemeClr val="dk1"/>
                </a:solidFill>
              </a:rPr>
              <a:t>registration</a:t>
            </a:r>
            <a:r>
              <a:rPr lang="nl-NL" sz="1800" dirty="0">
                <a:solidFill>
                  <a:schemeClr val="dk1"/>
                </a:solidFill>
              </a:rPr>
              <a:t> and carbon </a:t>
            </a:r>
            <a:r>
              <a:rPr lang="nl-NL" sz="1800" dirty="0" err="1">
                <a:solidFill>
                  <a:schemeClr val="dk1"/>
                </a:solidFill>
              </a:rPr>
              <a:t>calculation</a:t>
            </a:r>
            <a:r>
              <a:rPr lang="nl-NL" sz="1800" dirty="0">
                <a:solidFill>
                  <a:schemeClr val="dk1"/>
                </a:solidFill>
              </a:rPr>
              <a:t>.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l-NL" sz="1800" dirty="0" err="1">
                <a:solidFill>
                  <a:schemeClr val="dk1"/>
                </a:solidFill>
              </a:rPr>
              <a:t>Implementation</a:t>
            </a:r>
            <a:r>
              <a:rPr lang="nl-NL" sz="1800" dirty="0">
                <a:solidFill>
                  <a:schemeClr val="dk1"/>
                </a:solidFill>
              </a:rPr>
              <a:t> of </a:t>
            </a:r>
            <a:r>
              <a:rPr lang="nl-NL" sz="1800" b="1" dirty="0">
                <a:solidFill>
                  <a:schemeClr val="dk1"/>
                </a:solidFill>
              </a:rPr>
              <a:t>energy- and </a:t>
            </a:r>
            <a:r>
              <a:rPr lang="nl-NL" sz="1800" b="1" dirty="0" err="1">
                <a:solidFill>
                  <a:schemeClr val="dk1"/>
                </a:solidFill>
              </a:rPr>
              <a:t>watersaving</a:t>
            </a:r>
            <a:r>
              <a:rPr lang="nl-NL" sz="1800" b="1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measures</a:t>
            </a:r>
            <a:r>
              <a:rPr lang="nl-NL" sz="1800" dirty="0">
                <a:solidFill>
                  <a:schemeClr val="dk1"/>
                </a:solidFill>
              </a:rPr>
              <a:t>: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nl-NL" sz="1700" dirty="0">
                <a:solidFill>
                  <a:schemeClr val="dk1"/>
                </a:solidFill>
              </a:rPr>
              <a:t>Energy: L</a:t>
            </a:r>
            <a:r>
              <a:rPr lang="nl-NL" sz="1600" dirty="0">
                <a:solidFill>
                  <a:schemeClr val="dk1"/>
                </a:solidFill>
              </a:rPr>
              <a:t>ED </a:t>
            </a:r>
            <a:r>
              <a:rPr lang="nl-NL" sz="1600" dirty="0" err="1">
                <a:solidFill>
                  <a:schemeClr val="dk1"/>
                </a:solidFill>
              </a:rPr>
              <a:t>lighting</a:t>
            </a:r>
            <a:r>
              <a:rPr lang="nl-NL" sz="1600" dirty="0">
                <a:solidFill>
                  <a:schemeClr val="dk1"/>
                </a:solidFill>
              </a:rPr>
              <a:t>, control systems for </a:t>
            </a:r>
            <a:r>
              <a:rPr lang="nl-NL" sz="1600" dirty="0" err="1">
                <a:solidFill>
                  <a:schemeClr val="dk1"/>
                </a:solidFill>
              </a:rPr>
              <a:t>heating</a:t>
            </a:r>
            <a:r>
              <a:rPr lang="nl-NL" sz="1600" dirty="0">
                <a:solidFill>
                  <a:schemeClr val="dk1"/>
                </a:solidFill>
              </a:rPr>
              <a:t>, </a:t>
            </a:r>
            <a:r>
              <a:rPr lang="nl-NL" sz="1600" dirty="0" err="1">
                <a:solidFill>
                  <a:schemeClr val="dk1"/>
                </a:solidFill>
              </a:rPr>
              <a:t>ventilation</a:t>
            </a:r>
            <a:r>
              <a:rPr lang="nl-NL" sz="1600" dirty="0">
                <a:solidFill>
                  <a:schemeClr val="dk1"/>
                </a:solidFill>
              </a:rPr>
              <a:t> and </a:t>
            </a:r>
            <a:r>
              <a:rPr lang="nl-NL" sz="1600" dirty="0" err="1">
                <a:solidFill>
                  <a:schemeClr val="dk1"/>
                </a:solidFill>
              </a:rPr>
              <a:t>air-conditioning</a:t>
            </a:r>
            <a:r>
              <a:rPr lang="nl-NL" sz="1600" dirty="0">
                <a:solidFill>
                  <a:schemeClr val="dk1"/>
                </a:solidFill>
              </a:rPr>
              <a:t>, energy </a:t>
            </a:r>
            <a:r>
              <a:rPr lang="nl-NL" sz="1600" dirty="0" err="1">
                <a:solidFill>
                  <a:schemeClr val="dk1"/>
                </a:solidFill>
              </a:rPr>
              <a:t>efficient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devices</a:t>
            </a:r>
            <a:r>
              <a:rPr lang="nl-NL" sz="1600" dirty="0">
                <a:solidFill>
                  <a:schemeClr val="dk1"/>
                </a:solidFill>
              </a:rPr>
              <a:t>, taps and </a:t>
            </a:r>
            <a:r>
              <a:rPr lang="nl-NL" sz="1600" dirty="0" err="1">
                <a:solidFill>
                  <a:schemeClr val="dk1"/>
                </a:solidFill>
              </a:rPr>
              <a:t>showers</a:t>
            </a:r>
            <a:r>
              <a:rPr lang="nl-NL" sz="1600" dirty="0">
                <a:solidFill>
                  <a:schemeClr val="dk1"/>
                </a:solidFill>
              </a:rPr>
              <a:t> have systems </a:t>
            </a:r>
            <a:r>
              <a:rPr lang="nl-NL" sz="1600" dirty="0" err="1">
                <a:solidFill>
                  <a:schemeClr val="dk1"/>
                </a:solidFill>
              </a:rPr>
              <a:t>to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reduce</a:t>
            </a:r>
            <a:r>
              <a:rPr lang="nl-NL" sz="1600" dirty="0">
                <a:solidFill>
                  <a:schemeClr val="dk1"/>
                </a:solidFill>
              </a:rPr>
              <a:t> water flow, </a:t>
            </a:r>
            <a:r>
              <a:rPr lang="nl-NL" sz="1600" dirty="0" err="1">
                <a:solidFill>
                  <a:schemeClr val="dk1"/>
                </a:solidFill>
              </a:rPr>
              <a:t>wastewater</a:t>
            </a:r>
            <a:r>
              <a:rPr lang="nl-NL" sz="1600" dirty="0">
                <a:solidFill>
                  <a:schemeClr val="dk1"/>
                </a:solidFill>
              </a:rPr>
              <a:t> is </a:t>
            </a:r>
            <a:r>
              <a:rPr lang="nl-NL" sz="1600" dirty="0" err="1">
                <a:solidFill>
                  <a:schemeClr val="dk1"/>
                </a:solidFill>
              </a:rPr>
              <a:t>treated</a:t>
            </a:r>
            <a:r>
              <a:rPr lang="nl-NL" sz="1600" dirty="0">
                <a:solidFill>
                  <a:schemeClr val="dk1"/>
                </a:solidFill>
              </a:rPr>
              <a:t>, </a:t>
            </a:r>
            <a:r>
              <a:rPr lang="nl-NL" sz="1600" dirty="0" err="1">
                <a:solidFill>
                  <a:schemeClr val="dk1"/>
                </a:solidFill>
              </a:rPr>
              <a:t>rainwater</a:t>
            </a:r>
            <a:r>
              <a:rPr lang="nl-NL" sz="1600" dirty="0">
                <a:solidFill>
                  <a:schemeClr val="dk1"/>
                </a:solidFill>
              </a:rPr>
              <a:t> is </a:t>
            </a:r>
            <a:r>
              <a:rPr lang="nl-NL" sz="1600" dirty="0" err="1">
                <a:solidFill>
                  <a:schemeClr val="dk1"/>
                </a:solidFill>
              </a:rPr>
              <a:t>collected</a:t>
            </a:r>
            <a:r>
              <a:rPr lang="nl-NL" sz="1600" dirty="0">
                <a:solidFill>
                  <a:schemeClr val="dk1"/>
                </a:solidFill>
              </a:rPr>
              <a:t> (guideline), etc.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l-NL" sz="1800" b="1" dirty="0">
                <a:solidFill>
                  <a:schemeClr val="dk1"/>
                </a:solidFill>
              </a:rPr>
              <a:t>Waste</a:t>
            </a:r>
            <a:r>
              <a:rPr lang="nl-NL" sz="1800" dirty="0">
                <a:solidFill>
                  <a:schemeClr val="dk1"/>
                </a:solidFill>
              </a:rPr>
              <a:t> prevention and </a:t>
            </a:r>
            <a:r>
              <a:rPr lang="nl-NL" sz="1800" dirty="0" err="1">
                <a:solidFill>
                  <a:schemeClr val="dk1"/>
                </a:solidFill>
              </a:rPr>
              <a:t>sorting</a:t>
            </a:r>
            <a:r>
              <a:rPr lang="nl-NL" sz="1800" dirty="0">
                <a:solidFill>
                  <a:schemeClr val="dk1"/>
                </a:solidFill>
              </a:rPr>
              <a:t>: </a:t>
            </a:r>
            <a:r>
              <a:rPr lang="nl-NL" sz="1600" dirty="0">
                <a:solidFill>
                  <a:schemeClr val="dk1"/>
                </a:solidFill>
              </a:rPr>
              <a:t>single-</a:t>
            </a:r>
            <a:r>
              <a:rPr lang="nl-NL" sz="1600" dirty="0" err="1">
                <a:solidFill>
                  <a:schemeClr val="dk1"/>
                </a:solidFill>
              </a:rPr>
              <a:t>use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tableware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products</a:t>
            </a:r>
            <a:r>
              <a:rPr lang="nl-NL" sz="1600" dirty="0">
                <a:solidFill>
                  <a:schemeClr val="dk1"/>
                </a:solidFill>
              </a:rPr>
              <a:t> are </a:t>
            </a:r>
            <a:r>
              <a:rPr lang="nl-NL" sz="1600" dirty="0" err="1">
                <a:solidFill>
                  <a:schemeClr val="dk1"/>
                </a:solidFill>
              </a:rPr>
              <a:t>not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used</a:t>
            </a:r>
            <a:r>
              <a:rPr lang="nl-NL" sz="1600" dirty="0">
                <a:solidFill>
                  <a:schemeClr val="dk1"/>
                </a:solidFill>
              </a:rPr>
              <a:t>, waste </a:t>
            </a:r>
            <a:r>
              <a:rPr lang="nl-NL" sz="1600" dirty="0" err="1">
                <a:solidFill>
                  <a:schemeClr val="dk1"/>
                </a:solidFill>
              </a:rPr>
              <a:t>separation</a:t>
            </a:r>
            <a:r>
              <a:rPr lang="nl-NL" sz="1600" dirty="0">
                <a:solidFill>
                  <a:schemeClr val="dk1"/>
                </a:solidFill>
              </a:rPr>
              <a:t> in at </a:t>
            </a:r>
            <a:r>
              <a:rPr lang="nl-NL" sz="1600" dirty="0" err="1">
                <a:solidFill>
                  <a:schemeClr val="dk1"/>
                </a:solidFill>
              </a:rPr>
              <a:t>least</a:t>
            </a:r>
            <a:r>
              <a:rPr lang="nl-NL" sz="1600" dirty="0">
                <a:solidFill>
                  <a:schemeClr val="dk1"/>
                </a:solidFill>
              </a:rPr>
              <a:t> 3 </a:t>
            </a:r>
            <a:r>
              <a:rPr lang="nl-NL" sz="1600" dirty="0" err="1">
                <a:solidFill>
                  <a:schemeClr val="dk1"/>
                </a:solidFill>
              </a:rPr>
              <a:t>categories</a:t>
            </a:r>
            <a:r>
              <a:rPr lang="nl-NL" sz="1600" dirty="0">
                <a:solidFill>
                  <a:schemeClr val="dk1"/>
                </a:solidFill>
              </a:rPr>
              <a:t>, max. five food/</a:t>
            </a:r>
            <a:r>
              <a:rPr lang="nl-NL" sz="1600" dirty="0" err="1">
                <a:solidFill>
                  <a:schemeClr val="dk1"/>
                </a:solidFill>
              </a:rPr>
              <a:t>beverage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products</a:t>
            </a:r>
            <a:r>
              <a:rPr lang="nl-NL" sz="1600" dirty="0">
                <a:solidFill>
                  <a:schemeClr val="dk1"/>
                </a:solidFill>
              </a:rPr>
              <a:t> in </a:t>
            </a:r>
            <a:r>
              <a:rPr lang="nl-NL" sz="1600" dirty="0" err="1">
                <a:solidFill>
                  <a:schemeClr val="dk1"/>
                </a:solidFill>
              </a:rPr>
              <a:t>individually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packaged</a:t>
            </a:r>
            <a:r>
              <a:rPr lang="nl-NL" sz="1600" dirty="0">
                <a:solidFill>
                  <a:schemeClr val="dk1"/>
                </a:solidFill>
              </a:rPr>
              <a:t> single </a:t>
            </a:r>
            <a:r>
              <a:rPr lang="nl-NL" sz="1600" dirty="0" err="1">
                <a:solidFill>
                  <a:schemeClr val="dk1"/>
                </a:solidFill>
              </a:rPr>
              <a:t>servings</a:t>
            </a:r>
            <a:r>
              <a:rPr lang="nl-NL" sz="1600" dirty="0">
                <a:solidFill>
                  <a:schemeClr val="dk1"/>
                </a:solidFill>
              </a:rPr>
              <a:t>, </a:t>
            </a:r>
            <a:r>
              <a:rPr lang="nl-NL" sz="1600" dirty="0" err="1">
                <a:solidFill>
                  <a:schemeClr val="dk1"/>
                </a:solidFill>
              </a:rPr>
              <a:t>toiletries</a:t>
            </a:r>
            <a:r>
              <a:rPr lang="nl-NL" sz="1600" dirty="0">
                <a:solidFill>
                  <a:schemeClr val="dk1"/>
                </a:solidFill>
              </a:rPr>
              <a:t> are </a:t>
            </a:r>
            <a:r>
              <a:rPr lang="nl-NL" sz="1600" dirty="0" err="1">
                <a:solidFill>
                  <a:schemeClr val="dk1"/>
                </a:solidFill>
              </a:rPr>
              <a:t>provided</a:t>
            </a:r>
            <a:r>
              <a:rPr lang="nl-NL" sz="1600" dirty="0">
                <a:solidFill>
                  <a:schemeClr val="dk1"/>
                </a:solidFill>
              </a:rPr>
              <a:t> in dispensers, etc.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l-NL" sz="1800" dirty="0" err="1">
                <a:solidFill>
                  <a:schemeClr val="dk1"/>
                </a:solidFill>
              </a:rPr>
              <a:t>Ecological</a:t>
            </a:r>
            <a:r>
              <a:rPr lang="nl-NL" sz="1800" b="1" dirty="0">
                <a:solidFill>
                  <a:schemeClr val="dk1"/>
                </a:solidFill>
              </a:rPr>
              <a:t> cleaning:</a:t>
            </a:r>
            <a:endParaRPr sz="1800" b="1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nl-NL" sz="1600" dirty="0" err="1">
                <a:solidFill>
                  <a:schemeClr val="dk1"/>
                </a:solidFill>
              </a:rPr>
              <a:t>Informing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guests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about</a:t>
            </a:r>
            <a:r>
              <a:rPr lang="nl-NL" sz="1600" dirty="0">
                <a:solidFill>
                  <a:schemeClr val="dk1"/>
                </a:solidFill>
              </a:rPr>
              <a:t> routine for change of </a:t>
            </a:r>
            <a:r>
              <a:rPr lang="nl-NL" sz="1600" dirty="0" err="1">
                <a:solidFill>
                  <a:schemeClr val="dk1"/>
                </a:solidFill>
              </a:rPr>
              <a:t>towels</a:t>
            </a:r>
            <a:r>
              <a:rPr lang="nl-NL" sz="1600" dirty="0">
                <a:solidFill>
                  <a:schemeClr val="dk1"/>
                </a:solidFill>
              </a:rPr>
              <a:t>, toilet paper and paper </a:t>
            </a:r>
            <a:r>
              <a:rPr lang="nl-NL" sz="1600" dirty="0" err="1">
                <a:solidFill>
                  <a:schemeClr val="dk1"/>
                </a:solidFill>
              </a:rPr>
              <a:t>towels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need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to</a:t>
            </a:r>
            <a:r>
              <a:rPr lang="nl-NL" sz="1600" dirty="0">
                <a:solidFill>
                  <a:schemeClr val="dk1"/>
                </a:solidFill>
              </a:rPr>
              <a:t> have </a:t>
            </a:r>
            <a:r>
              <a:rPr lang="nl-NL" sz="1600" dirty="0" err="1">
                <a:solidFill>
                  <a:schemeClr val="dk1"/>
                </a:solidFill>
              </a:rPr>
              <a:t>eco</a:t>
            </a:r>
            <a:r>
              <a:rPr lang="nl-NL" sz="1600" dirty="0">
                <a:solidFill>
                  <a:schemeClr val="dk1"/>
                </a:solidFill>
              </a:rPr>
              <a:t>-label, etc.</a:t>
            </a:r>
            <a:endParaRPr sz="16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2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2c7c3ae9bc_0_11"/>
          <p:cNvSpPr txBox="1">
            <a:spLocks noGrp="1"/>
          </p:cNvSpPr>
          <p:nvPr>
            <p:ph type="title"/>
          </p:nvPr>
        </p:nvSpPr>
        <p:spPr>
          <a:xfrm>
            <a:off x="820945" y="35840"/>
            <a:ext cx="10515600" cy="10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nl-NL">
                <a:latin typeface="Arial"/>
                <a:ea typeface="Arial"/>
                <a:cs typeface="Arial"/>
                <a:sym typeface="Arial"/>
              </a:rPr>
              <a:t>Green Key criteria</a:t>
            </a:r>
            <a:endParaRPr/>
          </a:p>
        </p:txBody>
      </p:sp>
      <p:pic>
        <p:nvPicPr>
          <p:cNvPr id="239" name="Google Shape;239;g32c7c3ae9bc_0_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0724" y="6195655"/>
            <a:ext cx="1571625" cy="641057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32c7c3ae9bc_0_11"/>
          <p:cNvSpPr txBox="1"/>
          <p:nvPr/>
        </p:nvSpPr>
        <p:spPr>
          <a:xfrm>
            <a:off x="477231" y="1319650"/>
            <a:ext cx="9680400" cy="4430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l-NL" sz="1800" dirty="0">
                <a:solidFill>
                  <a:schemeClr val="dk1"/>
                </a:solidFill>
              </a:rPr>
              <a:t>Sustainable </a:t>
            </a:r>
            <a:r>
              <a:rPr lang="nl-NL" sz="1800" b="1" dirty="0">
                <a:solidFill>
                  <a:schemeClr val="dk1"/>
                </a:solidFill>
              </a:rPr>
              <a:t>food and </a:t>
            </a:r>
            <a:r>
              <a:rPr lang="nl-NL" sz="1800" b="1" dirty="0" err="1">
                <a:solidFill>
                  <a:schemeClr val="dk1"/>
                </a:solidFill>
              </a:rPr>
              <a:t>beverage</a:t>
            </a:r>
            <a:r>
              <a:rPr lang="nl-NL" sz="1800" b="1" dirty="0">
                <a:solidFill>
                  <a:schemeClr val="dk1"/>
                </a:solidFill>
              </a:rPr>
              <a:t>:</a:t>
            </a:r>
            <a:endParaRPr sz="1800" b="1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nl-NL" sz="1600" dirty="0">
                <a:solidFill>
                  <a:schemeClr val="dk1"/>
                </a:solidFill>
              </a:rPr>
              <a:t>At </a:t>
            </a:r>
            <a:r>
              <a:rPr lang="nl-NL" sz="1600" dirty="0" err="1">
                <a:solidFill>
                  <a:schemeClr val="dk1"/>
                </a:solidFill>
              </a:rPr>
              <a:t>least</a:t>
            </a:r>
            <a:r>
              <a:rPr lang="nl-NL" sz="1600" dirty="0">
                <a:solidFill>
                  <a:schemeClr val="dk1"/>
                </a:solidFill>
              </a:rPr>
              <a:t> 5 types of food/</a:t>
            </a:r>
            <a:r>
              <a:rPr lang="nl-NL" sz="1600" dirty="0" err="1">
                <a:solidFill>
                  <a:schemeClr val="dk1"/>
                </a:solidFill>
              </a:rPr>
              <a:t>beverage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needs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to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be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organic</a:t>
            </a:r>
            <a:r>
              <a:rPr lang="nl-NL" sz="1600" dirty="0">
                <a:solidFill>
                  <a:schemeClr val="dk1"/>
                </a:solidFill>
              </a:rPr>
              <a:t>, </a:t>
            </a:r>
            <a:r>
              <a:rPr lang="nl-NL" sz="1600" dirty="0" err="1">
                <a:solidFill>
                  <a:schemeClr val="dk1"/>
                </a:solidFill>
              </a:rPr>
              <a:t>eco-labelled</a:t>
            </a:r>
            <a:r>
              <a:rPr lang="nl-NL" sz="1600" dirty="0">
                <a:solidFill>
                  <a:schemeClr val="dk1"/>
                </a:solidFill>
              </a:rPr>
              <a:t>, </a:t>
            </a:r>
            <a:r>
              <a:rPr lang="nl-NL" sz="1600" dirty="0" err="1">
                <a:solidFill>
                  <a:schemeClr val="dk1"/>
                </a:solidFill>
              </a:rPr>
              <a:t>fairtrade</a:t>
            </a:r>
            <a:r>
              <a:rPr lang="nl-NL" sz="1600" dirty="0">
                <a:solidFill>
                  <a:schemeClr val="dk1"/>
                </a:solidFill>
              </a:rPr>
              <a:t> or </a:t>
            </a:r>
            <a:r>
              <a:rPr lang="nl-NL" sz="1600" dirty="0" err="1">
                <a:solidFill>
                  <a:schemeClr val="dk1"/>
                </a:solidFill>
              </a:rPr>
              <a:t>local</a:t>
            </a:r>
            <a:r>
              <a:rPr lang="nl-NL" sz="1600" dirty="0">
                <a:solidFill>
                  <a:schemeClr val="dk1"/>
                </a:solidFill>
              </a:rPr>
              <a:t>, </a:t>
            </a:r>
            <a:r>
              <a:rPr lang="nl-NL" sz="1600" dirty="0" err="1">
                <a:solidFill>
                  <a:schemeClr val="dk1"/>
                </a:solidFill>
              </a:rPr>
              <a:t>initiatives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to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reduce</a:t>
            </a:r>
            <a:r>
              <a:rPr lang="nl-NL" sz="1600" dirty="0">
                <a:solidFill>
                  <a:schemeClr val="dk1"/>
                </a:solidFill>
              </a:rPr>
              <a:t> food waste, </a:t>
            </a:r>
            <a:r>
              <a:rPr lang="nl-NL" sz="1600" dirty="0" err="1">
                <a:solidFill>
                  <a:schemeClr val="dk1"/>
                </a:solidFill>
              </a:rPr>
              <a:t>inform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guests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about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which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products</a:t>
            </a:r>
            <a:r>
              <a:rPr lang="nl-NL" sz="1600" dirty="0">
                <a:solidFill>
                  <a:schemeClr val="dk1"/>
                </a:solidFill>
              </a:rPr>
              <a:t> are </a:t>
            </a:r>
            <a:r>
              <a:rPr lang="nl-NL" sz="1600" dirty="0" err="1">
                <a:solidFill>
                  <a:schemeClr val="dk1"/>
                </a:solidFill>
              </a:rPr>
              <a:t>local</a:t>
            </a:r>
            <a:r>
              <a:rPr lang="nl-NL" sz="1600" dirty="0">
                <a:solidFill>
                  <a:schemeClr val="dk1"/>
                </a:solidFill>
              </a:rPr>
              <a:t>/bio/</a:t>
            </a:r>
            <a:r>
              <a:rPr lang="nl-NL" sz="1600" dirty="0" err="1">
                <a:solidFill>
                  <a:schemeClr val="dk1"/>
                </a:solidFill>
              </a:rPr>
              <a:t>fairtrade</a:t>
            </a:r>
            <a:r>
              <a:rPr lang="nl-NL" sz="1600" dirty="0">
                <a:solidFill>
                  <a:schemeClr val="dk1"/>
                </a:solidFill>
              </a:rPr>
              <a:t>/etc.</a:t>
            </a:r>
            <a:br>
              <a:rPr lang="nl-NL" sz="1600" dirty="0">
                <a:solidFill>
                  <a:schemeClr val="dk1"/>
                </a:solidFill>
              </a:rPr>
            </a:br>
            <a:endParaRPr sz="16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l-NL" sz="1800" dirty="0" err="1">
                <a:solidFill>
                  <a:schemeClr val="dk1"/>
                </a:solidFill>
              </a:rPr>
              <a:t>Declaration</a:t>
            </a:r>
            <a:r>
              <a:rPr lang="nl-NL" sz="1800" dirty="0">
                <a:solidFill>
                  <a:schemeClr val="dk1"/>
                </a:solidFill>
              </a:rPr>
              <a:t> of </a:t>
            </a:r>
            <a:r>
              <a:rPr lang="nl-NL" sz="1800" b="1" dirty="0">
                <a:solidFill>
                  <a:schemeClr val="dk1"/>
                </a:solidFill>
              </a:rPr>
              <a:t>corporate </a:t>
            </a:r>
            <a:r>
              <a:rPr lang="nl-NL" sz="1800" b="1" dirty="0" err="1">
                <a:solidFill>
                  <a:schemeClr val="dk1"/>
                </a:solidFill>
              </a:rPr>
              <a:t>social</a:t>
            </a:r>
            <a:r>
              <a:rPr lang="nl-NL" sz="1800" b="1" dirty="0">
                <a:solidFill>
                  <a:schemeClr val="dk1"/>
                </a:solidFill>
              </a:rPr>
              <a:t> </a:t>
            </a:r>
            <a:r>
              <a:rPr lang="nl-NL" sz="1800" b="1" dirty="0" err="1">
                <a:solidFill>
                  <a:schemeClr val="dk1"/>
                </a:solidFill>
              </a:rPr>
              <a:t>responsibility</a:t>
            </a:r>
            <a:r>
              <a:rPr lang="nl-NL" sz="1800" dirty="0">
                <a:solidFill>
                  <a:schemeClr val="dk1"/>
                </a:solidFill>
              </a:rPr>
              <a:t>: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nl-NL" sz="1600" dirty="0" err="1">
                <a:solidFill>
                  <a:schemeClr val="dk1"/>
                </a:solidFill>
              </a:rPr>
              <a:t>Formulate</a:t>
            </a:r>
            <a:r>
              <a:rPr lang="nl-NL" sz="1600" dirty="0">
                <a:solidFill>
                  <a:schemeClr val="dk1"/>
                </a:solidFill>
              </a:rPr>
              <a:t> a </a:t>
            </a:r>
            <a:r>
              <a:rPr lang="nl-NL" sz="1600" dirty="0" err="1">
                <a:solidFill>
                  <a:schemeClr val="dk1"/>
                </a:solidFill>
              </a:rPr>
              <a:t>sustainability</a:t>
            </a:r>
            <a:r>
              <a:rPr lang="nl-NL" sz="1600" dirty="0">
                <a:solidFill>
                  <a:schemeClr val="dk1"/>
                </a:solidFill>
              </a:rPr>
              <a:t> policy, </a:t>
            </a:r>
            <a:r>
              <a:rPr lang="nl-NL" sz="1600" dirty="0" err="1">
                <a:solidFill>
                  <a:schemeClr val="dk1"/>
                </a:solidFill>
              </a:rPr>
              <a:t>annual</a:t>
            </a:r>
            <a:r>
              <a:rPr lang="nl-NL" sz="1600" dirty="0">
                <a:solidFill>
                  <a:schemeClr val="dk1"/>
                </a:solidFill>
              </a:rPr>
              <a:t> action plan, </a:t>
            </a:r>
            <a:r>
              <a:rPr lang="nl-NL" sz="1600" dirty="0" err="1">
                <a:solidFill>
                  <a:schemeClr val="dk1"/>
                </a:solidFill>
              </a:rPr>
              <a:t>collaboration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r>
              <a:rPr lang="nl-NL" sz="1600" dirty="0" err="1">
                <a:solidFill>
                  <a:schemeClr val="dk1"/>
                </a:solidFill>
              </a:rPr>
              <a:t>with</a:t>
            </a:r>
            <a:r>
              <a:rPr lang="nl-NL" sz="1600" dirty="0">
                <a:solidFill>
                  <a:schemeClr val="dk1"/>
                </a:solidFill>
              </a:rPr>
              <a:t> relevant </a:t>
            </a:r>
            <a:r>
              <a:rPr lang="nl-NL" sz="1600" dirty="0" err="1">
                <a:solidFill>
                  <a:schemeClr val="dk1"/>
                </a:solidFill>
              </a:rPr>
              <a:t>local</a:t>
            </a:r>
            <a:r>
              <a:rPr lang="nl-NL" sz="1600" dirty="0">
                <a:solidFill>
                  <a:schemeClr val="dk1"/>
                </a:solidFill>
              </a:rPr>
              <a:t> stakeholders, etc.</a:t>
            </a:r>
            <a:br>
              <a:rPr lang="nl-NL" sz="1600" dirty="0">
                <a:solidFill>
                  <a:schemeClr val="dk1"/>
                </a:solidFill>
              </a:rPr>
            </a:br>
            <a:endParaRPr sz="16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l-NL" sz="1800" b="1" dirty="0" err="1">
                <a:solidFill>
                  <a:schemeClr val="dk1"/>
                </a:solidFill>
              </a:rPr>
              <a:t>Education</a:t>
            </a:r>
            <a:r>
              <a:rPr lang="nl-NL" sz="1800" b="1" dirty="0">
                <a:solidFill>
                  <a:schemeClr val="dk1"/>
                </a:solidFill>
              </a:rPr>
              <a:t> of </a:t>
            </a:r>
            <a:r>
              <a:rPr lang="nl-NL" sz="1800" b="1" dirty="0" err="1">
                <a:solidFill>
                  <a:schemeClr val="dk1"/>
                </a:solidFill>
              </a:rPr>
              <a:t>staff</a:t>
            </a:r>
            <a:r>
              <a:rPr lang="nl-NL" sz="1800" b="1" dirty="0">
                <a:solidFill>
                  <a:schemeClr val="dk1"/>
                </a:solidFill>
              </a:rPr>
              <a:t> and </a:t>
            </a:r>
            <a:r>
              <a:rPr lang="nl-NL" sz="1800" b="1" dirty="0" err="1">
                <a:solidFill>
                  <a:schemeClr val="dk1"/>
                </a:solidFill>
              </a:rPr>
              <a:t>encouraging</a:t>
            </a:r>
            <a:r>
              <a:rPr lang="nl-NL" sz="1800" b="1" dirty="0">
                <a:solidFill>
                  <a:schemeClr val="dk1"/>
                </a:solidFill>
              </a:rPr>
              <a:t> </a:t>
            </a:r>
            <a:r>
              <a:rPr lang="nl-NL" sz="1800" b="1" dirty="0" err="1">
                <a:solidFill>
                  <a:schemeClr val="dk1"/>
                </a:solidFill>
              </a:rPr>
              <a:t>guests</a:t>
            </a:r>
            <a:r>
              <a:rPr lang="nl-NL" sz="1800" b="1" dirty="0">
                <a:solidFill>
                  <a:schemeClr val="dk1"/>
                </a:solidFill>
              </a:rPr>
              <a:t> </a:t>
            </a:r>
            <a:r>
              <a:rPr lang="nl-NL" sz="1800" b="1" dirty="0" err="1">
                <a:solidFill>
                  <a:schemeClr val="dk1"/>
                </a:solidFill>
              </a:rPr>
              <a:t>to</a:t>
            </a:r>
            <a:r>
              <a:rPr lang="nl-NL" sz="1800" b="1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reduce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the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environmental</a:t>
            </a:r>
            <a:r>
              <a:rPr lang="nl-NL" sz="1800" dirty="0">
                <a:solidFill>
                  <a:schemeClr val="dk1"/>
                </a:solidFill>
              </a:rPr>
              <a:t> impact of </a:t>
            </a:r>
            <a:r>
              <a:rPr lang="nl-NL" sz="1800" dirty="0" err="1">
                <a:solidFill>
                  <a:schemeClr val="dk1"/>
                </a:solidFill>
              </a:rPr>
              <a:t>their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stay</a:t>
            </a:r>
            <a:r>
              <a:rPr lang="nl-NL" sz="1800" dirty="0">
                <a:solidFill>
                  <a:schemeClr val="dk1"/>
                </a:solidFill>
              </a:rPr>
              <a:t>.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l-NL" sz="1800" dirty="0">
                <a:solidFill>
                  <a:schemeClr val="dk1"/>
                </a:solidFill>
              </a:rPr>
              <a:t>Attention </a:t>
            </a:r>
            <a:r>
              <a:rPr lang="nl-NL" sz="1800" dirty="0" err="1">
                <a:solidFill>
                  <a:schemeClr val="dk1"/>
                </a:solidFill>
              </a:rPr>
              <a:t>to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b="1" dirty="0">
                <a:solidFill>
                  <a:schemeClr val="dk1"/>
                </a:solidFill>
              </a:rPr>
              <a:t>green maintenance </a:t>
            </a:r>
            <a:r>
              <a:rPr lang="nl-NL" sz="1800" dirty="0">
                <a:solidFill>
                  <a:schemeClr val="dk1"/>
                </a:solidFill>
              </a:rPr>
              <a:t>and </a:t>
            </a:r>
            <a:r>
              <a:rPr lang="nl-NL" sz="1800" dirty="0" err="1">
                <a:solidFill>
                  <a:schemeClr val="dk1"/>
                </a:solidFill>
              </a:rPr>
              <a:t>supporting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biodiversity</a:t>
            </a:r>
            <a:r>
              <a:rPr lang="nl-NL" sz="1800" dirty="0">
                <a:solidFill>
                  <a:schemeClr val="dk1"/>
                </a:solidFill>
              </a:rPr>
              <a:t>.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nl-NL" sz="1800" u="sng" dirty="0">
                <a:solidFill>
                  <a:schemeClr val="hlink"/>
                </a:solidFill>
                <a:hlinkClick r:id="rId4"/>
              </a:rPr>
              <a:t>Download </a:t>
            </a:r>
            <a:r>
              <a:rPr lang="nl-NL" sz="1800" u="sng" dirty="0" err="1">
                <a:solidFill>
                  <a:schemeClr val="hlink"/>
                </a:solidFill>
                <a:hlinkClick r:id="rId4"/>
              </a:rPr>
              <a:t>the</a:t>
            </a:r>
            <a:r>
              <a:rPr lang="nl-NL" sz="1800" u="sng" dirty="0">
                <a:solidFill>
                  <a:schemeClr val="hlink"/>
                </a:solidFill>
                <a:hlinkClick r:id="rId4"/>
              </a:rPr>
              <a:t> criteria on </a:t>
            </a:r>
            <a:r>
              <a:rPr lang="nl-NL" sz="1800" u="sng" dirty="0" err="1">
                <a:solidFill>
                  <a:schemeClr val="hlink"/>
                </a:solidFill>
                <a:hlinkClick r:id="rId4"/>
              </a:rPr>
              <a:t>our</a:t>
            </a:r>
            <a:r>
              <a:rPr lang="nl-NL" sz="1800" u="sng" dirty="0">
                <a:solidFill>
                  <a:schemeClr val="hlink"/>
                </a:solidFill>
                <a:hlinkClick r:id="rId4"/>
              </a:rPr>
              <a:t> website</a:t>
            </a:r>
            <a:r>
              <a:rPr lang="nl-NL" sz="1800" dirty="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sz="18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6"/>
          <p:cNvSpPr txBox="1"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nl-NL">
                <a:latin typeface="Arial"/>
                <a:ea typeface="Arial"/>
                <a:cs typeface="Arial"/>
                <a:sym typeface="Arial"/>
              </a:rPr>
              <a:t>Application process </a:t>
            </a:r>
            <a:endParaRPr/>
          </a:p>
        </p:txBody>
      </p:sp>
      <p:sp>
        <p:nvSpPr>
          <p:cNvPr id="247" name="Google Shape;247;p6"/>
          <p:cNvSpPr txBox="1">
            <a:spLocks noGrp="1"/>
          </p:cNvSpPr>
          <p:nvPr>
            <p:ph type="body" idx="1"/>
          </p:nvPr>
        </p:nvSpPr>
        <p:spPr>
          <a:xfrm>
            <a:off x="820945" y="1333919"/>
            <a:ext cx="9677070" cy="4706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1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48" name="Google Shape;24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0724" y="6195655"/>
            <a:ext cx="1571625" cy="6410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9" name="Google Shape;249;p6"/>
          <p:cNvGrpSpPr/>
          <p:nvPr/>
        </p:nvGrpSpPr>
        <p:grpSpPr>
          <a:xfrm>
            <a:off x="236028" y="1419288"/>
            <a:ext cx="10386382" cy="1483768"/>
            <a:chOff x="3044" y="167546"/>
            <a:chExt cx="10386382" cy="1483768"/>
          </a:xfrm>
        </p:grpSpPr>
        <p:sp>
          <p:nvSpPr>
            <p:cNvPr id="250" name="Google Shape;250;p6"/>
            <p:cNvSpPr/>
            <p:nvPr/>
          </p:nvSpPr>
          <p:spPr>
            <a:xfrm>
              <a:off x="3044" y="167546"/>
              <a:ext cx="3709422" cy="1483768"/>
            </a:xfrm>
            <a:prstGeom prst="chevron">
              <a:avLst>
                <a:gd name="adj" fmla="val 5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6"/>
            <p:cNvSpPr txBox="1"/>
            <p:nvPr/>
          </p:nvSpPr>
          <p:spPr>
            <a:xfrm>
              <a:off x="744928" y="167546"/>
              <a:ext cx="2225654" cy="1483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0025" tIns="86675" rIns="86675" bIns="8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alibri"/>
                <a:buNone/>
              </a:pPr>
              <a:r>
                <a:rPr lang="nl-NL" sz="6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3341524" y="167546"/>
              <a:ext cx="3709422" cy="1483768"/>
            </a:xfrm>
            <a:prstGeom prst="chevron">
              <a:avLst>
                <a:gd name="adj" fmla="val 5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6"/>
            <p:cNvSpPr txBox="1"/>
            <p:nvPr/>
          </p:nvSpPr>
          <p:spPr>
            <a:xfrm>
              <a:off x="4083408" y="167546"/>
              <a:ext cx="2225654" cy="1483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0025" tIns="86675" rIns="86675" bIns="8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alibri"/>
                <a:buNone/>
              </a:pPr>
              <a:r>
                <a:rPr lang="nl-NL" sz="6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6680004" y="167546"/>
              <a:ext cx="3709422" cy="1483768"/>
            </a:xfrm>
            <a:prstGeom prst="chevron">
              <a:avLst>
                <a:gd name="adj" fmla="val 5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6"/>
            <p:cNvSpPr txBox="1"/>
            <p:nvPr/>
          </p:nvSpPr>
          <p:spPr>
            <a:xfrm>
              <a:off x="7421888" y="167546"/>
              <a:ext cx="2225654" cy="1483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0025" tIns="86675" rIns="86675" bIns="8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alibri"/>
                <a:buNone/>
              </a:pPr>
              <a:r>
                <a:rPr lang="nl-NL" sz="6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sp>
        <p:nvSpPr>
          <p:cNvPr id="256" name="Google Shape;256;p6"/>
          <p:cNvSpPr txBox="1"/>
          <p:nvPr/>
        </p:nvSpPr>
        <p:spPr>
          <a:xfrm>
            <a:off x="3691890" y="3070604"/>
            <a:ext cx="284607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Fill in the application on www.green-key.be</a:t>
            </a:r>
            <a:endParaRPr/>
          </a:p>
        </p:txBody>
      </p:sp>
      <p:sp>
        <p:nvSpPr>
          <p:cNvPr id="257" name="Google Shape;257;p6"/>
          <p:cNvSpPr txBox="1"/>
          <p:nvPr/>
        </p:nvSpPr>
        <p:spPr>
          <a:xfrm>
            <a:off x="7223760" y="3041869"/>
            <a:ext cx="3120389" cy="178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Send your confirmation of the application to </a:t>
            </a:r>
            <a:r>
              <a:rPr lang="nl-NL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green-key@goodplanet.be</a:t>
            </a:r>
            <a:r>
              <a:rPr lang="nl-NL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or </a:t>
            </a:r>
            <a:r>
              <a:rPr lang="nl-NL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green-key@canopea.be</a:t>
            </a:r>
            <a:r>
              <a:rPr lang="nl-NL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6"/>
          <p:cNvSpPr txBox="1"/>
          <p:nvPr/>
        </p:nvSpPr>
        <p:spPr>
          <a:xfrm>
            <a:off x="310461" y="3119952"/>
            <a:ext cx="297541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Online meeting with Green Key team</a:t>
            </a:r>
            <a:endParaRPr/>
          </a:p>
        </p:txBody>
      </p:sp>
      <p:sp>
        <p:nvSpPr>
          <p:cNvPr id="259" name="Google Shape;259;p6"/>
          <p:cNvSpPr txBox="1"/>
          <p:nvPr/>
        </p:nvSpPr>
        <p:spPr>
          <a:xfrm>
            <a:off x="7258092" y="5179992"/>
            <a:ext cx="3406508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Deadlines: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First </a:t>
            </a:r>
            <a:r>
              <a:rPr lang="nl-NL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round</a:t>
            </a:r>
            <a:r>
              <a:rPr lang="nl-NL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15/09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Second </a:t>
            </a:r>
            <a:r>
              <a:rPr lang="nl-NL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round</a:t>
            </a:r>
            <a:r>
              <a:rPr lang="nl-NL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15/03</a:t>
            </a:r>
            <a:endParaRPr dirty="0"/>
          </a:p>
        </p:txBody>
      </p:sp>
      <p:sp>
        <p:nvSpPr>
          <p:cNvPr id="260" name="Google Shape;260;p6"/>
          <p:cNvSpPr txBox="1"/>
          <p:nvPr/>
        </p:nvSpPr>
        <p:spPr>
          <a:xfrm>
            <a:off x="310462" y="5410115"/>
            <a:ext cx="197282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Timing proces: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1" name="Google Shape;261;p6"/>
          <p:cNvCxnSpPr/>
          <p:nvPr/>
        </p:nvCxnSpPr>
        <p:spPr>
          <a:xfrm>
            <a:off x="310461" y="5071545"/>
            <a:ext cx="10365444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"/>
          <p:cNvSpPr txBox="1"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nl-NL">
                <a:latin typeface="Arial"/>
                <a:ea typeface="Arial"/>
                <a:cs typeface="Arial"/>
                <a:sym typeface="Arial"/>
              </a:rPr>
              <a:t>Application proces </a:t>
            </a:r>
            <a:endParaRPr/>
          </a:p>
        </p:txBody>
      </p:sp>
      <p:sp>
        <p:nvSpPr>
          <p:cNvPr id="268" name="Google Shape;268;p7"/>
          <p:cNvSpPr txBox="1">
            <a:spLocks noGrp="1"/>
          </p:cNvSpPr>
          <p:nvPr>
            <p:ph type="body" idx="1"/>
          </p:nvPr>
        </p:nvSpPr>
        <p:spPr>
          <a:xfrm>
            <a:off x="820945" y="1333919"/>
            <a:ext cx="9677100" cy="47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1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69" name="Google Shape;26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0724" y="6195655"/>
            <a:ext cx="1571625" cy="6410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0" name="Google Shape;270;p7"/>
          <p:cNvGrpSpPr/>
          <p:nvPr/>
        </p:nvGrpSpPr>
        <p:grpSpPr>
          <a:xfrm>
            <a:off x="237804" y="1599938"/>
            <a:ext cx="10382830" cy="1122468"/>
            <a:chOff x="4820" y="348196"/>
            <a:chExt cx="10382830" cy="1122468"/>
          </a:xfrm>
        </p:grpSpPr>
        <p:sp>
          <p:nvSpPr>
            <p:cNvPr id="271" name="Google Shape;271;p7"/>
            <p:cNvSpPr/>
            <p:nvPr/>
          </p:nvSpPr>
          <p:spPr>
            <a:xfrm>
              <a:off x="4820" y="348196"/>
              <a:ext cx="2806170" cy="1122468"/>
            </a:xfrm>
            <a:prstGeom prst="chevron">
              <a:avLst>
                <a:gd name="adj" fmla="val 5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7"/>
            <p:cNvSpPr txBox="1"/>
            <p:nvPr/>
          </p:nvSpPr>
          <p:spPr>
            <a:xfrm>
              <a:off x="566054" y="348196"/>
              <a:ext cx="1683702" cy="1122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0025" tIns="86675" rIns="86675" bIns="8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alibri"/>
                <a:buNone/>
              </a:pPr>
              <a:r>
                <a:rPr lang="nl-NL" sz="6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2530373" y="348196"/>
              <a:ext cx="2806170" cy="1122468"/>
            </a:xfrm>
            <a:prstGeom prst="chevron">
              <a:avLst>
                <a:gd name="adj" fmla="val 5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7"/>
            <p:cNvSpPr txBox="1"/>
            <p:nvPr/>
          </p:nvSpPr>
          <p:spPr>
            <a:xfrm>
              <a:off x="3091607" y="348196"/>
              <a:ext cx="1683702" cy="1122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0025" tIns="86675" rIns="86675" bIns="8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alibri"/>
                <a:buNone/>
              </a:pPr>
              <a:r>
                <a:rPr lang="nl-NL" sz="6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/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5055926" y="348196"/>
              <a:ext cx="2806170" cy="1122468"/>
            </a:xfrm>
            <a:prstGeom prst="chevron">
              <a:avLst>
                <a:gd name="adj" fmla="val 5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7"/>
            <p:cNvSpPr txBox="1"/>
            <p:nvPr/>
          </p:nvSpPr>
          <p:spPr>
            <a:xfrm>
              <a:off x="5617160" y="348196"/>
              <a:ext cx="1683702" cy="1122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0025" tIns="86675" rIns="86675" bIns="8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alibri"/>
                <a:buNone/>
              </a:pPr>
              <a:r>
                <a:rPr lang="nl-NL" sz="6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7581480" y="348196"/>
              <a:ext cx="2806170" cy="1122468"/>
            </a:xfrm>
            <a:prstGeom prst="chevron">
              <a:avLst>
                <a:gd name="adj" fmla="val 50000"/>
              </a:avLst>
            </a:pr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7"/>
            <p:cNvSpPr txBox="1"/>
            <p:nvPr/>
          </p:nvSpPr>
          <p:spPr>
            <a:xfrm>
              <a:off x="8142714" y="348196"/>
              <a:ext cx="1683702" cy="11224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0025" tIns="86675" rIns="86675" bIns="8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alibri"/>
                <a:buNone/>
              </a:pPr>
              <a:r>
                <a:rPr lang="nl-NL" sz="6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</p:grpSp>
      <p:sp>
        <p:nvSpPr>
          <p:cNvPr id="279" name="Google Shape;279;p7"/>
          <p:cNvSpPr txBox="1"/>
          <p:nvPr/>
        </p:nvSpPr>
        <p:spPr>
          <a:xfrm>
            <a:off x="227460" y="2803498"/>
            <a:ext cx="240143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Audit </a:t>
            </a:r>
            <a:r>
              <a:rPr lang="nl-NL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NL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</a:t>
            </a: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NL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external</a:t>
            </a: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auditor </a:t>
            </a:r>
            <a:endParaRPr dirty="0"/>
          </a:p>
        </p:txBody>
      </p:sp>
      <p:sp>
        <p:nvSpPr>
          <p:cNvPr id="280" name="Google Shape;280;p7"/>
          <p:cNvSpPr txBox="1"/>
          <p:nvPr/>
        </p:nvSpPr>
        <p:spPr>
          <a:xfrm>
            <a:off x="5295880" y="2832943"/>
            <a:ext cx="223649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nl-NL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application</a:t>
            </a: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nl-NL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approved</a:t>
            </a: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NL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NL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NL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certification</a:t>
            </a: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body </a:t>
            </a:r>
            <a:endParaRPr dirty="0"/>
          </a:p>
        </p:txBody>
      </p:sp>
      <p:sp>
        <p:nvSpPr>
          <p:cNvPr id="281" name="Google Shape;281;p7"/>
          <p:cNvSpPr txBox="1"/>
          <p:nvPr/>
        </p:nvSpPr>
        <p:spPr>
          <a:xfrm>
            <a:off x="7894095" y="2774564"/>
            <a:ext cx="223649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 Key award event </a:t>
            </a:r>
            <a:endParaRPr dirty="0"/>
          </a:p>
        </p:txBody>
      </p:sp>
      <p:sp>
        <p:nvSpPr>
          <p:cNvPr id="282" name="Google Shape;282;p7"/>
          <p:cNvSpPr txBox="1"/>
          <p:nvPr/>
        </p:nvSpPr>
        <p:spPr>
          <a:xfrm>
            <a:off x="2722148" y="2740610"/>
            <a:ext cx="2401439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Send your proof of any made changes to the auditor and Green Key team</a:t>
            </a:r>
            <a:endParaRPr/>
          </a:p>
        </p:txBody>
      </p:sp>
      <p:sp>
        <p:nvSpPr>
          <p:cNvPr id="283" name="Google Shape;283;p7"/>
          <p:cNvSpPr txBox="1"/>
          <p:nvPr/>
        </p:nvSpPr>
        <p:spPr>
          <a:xfrm>
            <a:off x="227458" y="5573982"/>
            <a:ext cx="2651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1st: october/november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nl-NL" sz="20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nd </a:t>
            </a:r>
            <a:r>
              <a:rPr lang="nl-N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april</a:t>
            </a:r>
            <a:endParaRPr/>
          </a:p>
        </p:txBody>
      </p:sp>
      <p:sp>
        <p:nvSpPr>
          <p:cNvPr id="284" name="Google Shape;284;p7"/>
          <p:cNvSpPr txBox="1"/>
          <p:nvPr/>
        </p:nvSpPr>
        <p:spPr>
          <a:xfrm>
            <a:off x="246493" y="5175378"/>
            <a:ext cx="1972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Timing proces: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5" name="Google Shape;285;p7"/>
          <p:cNvCxnSpPr/>
          <p:nvPr/>
        </p:nvCxnSpPr>
        <p:spPr>
          <a:xfrm>
            <a:off x="246499" y="5175368"/>
            <a:ext cx="103653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6" name="Google Shape;286;p7"/>
          <p:cNvSpPr txBox="1"/>
          <p:nvPr/>
        </p:nvSpPr>
        <p:spPr>
          <a:xfrm>
            <a:off x="5637885" y="5574033"/>
            <a:ext cx="2256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nl-NL" sz="20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nl-N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december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nl-NL" sz="20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nd :</a:t>
            </a:r>
            <a:r>
              <a:rPr lang="nl-N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may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1"/>
          <p:cNvSpPr txBox="1"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Narrow"/>
              <a:buNone/>
            </a:pPr>
            <a:r>
              <a:rPr lang="nl-NL"/>
              <a:t>Application tool </a:t>
            </a:r>
            <a:endParaRPr/>
          </a:p>
        </p:txBody>
      </p:sp>
      <p:pic>
        <p:nvPicPr>
          <p:cNvPr id="315" name="Google Shape;31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0724" y="6195655"/>
            <a:ext cx="1571625" cy="64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277816"/>
            <a:ext cx="9305923" cy="5395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2"/>
          <p:cNvSpPr txBox="1">
            <a:spLocks noGrp="1"/>
          </p:cNvSpPr>
          <p:nvPr>
            <p:ph type="title"/>
          </p:nvPr>
        </p:nvSpPr>
        <p:spPr>
          <a:xfrm>
            <a:off x="820945" y="35840"/>
            <a:ext cx="10515600" cy="108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nl-NL">
                <a:latin typeface="Calibri"/>
                <a:ea typeface="Calibri"/>
                <a:cs typeface="Calibri"/>
                <a:sym typeface="Calibri"/>
              </a:rPr>
              <a:t>Costs overview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2"/>
          <p:cNvSpPr txBox="1">
            <a:spLocks noGrp="1"/>
          </p:cNvSpPr>
          <p:nvPr>
            <p:ph type="body" idx="1"/>
          </p:nvPr>
        </p:nvSpPr>
        <p:spPr>
          <a:xfrm>
            <a:off x="820945" y="1333919"/>
            <a:ext cx="9677070" cy="4706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4" name="Google Shape;32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0724" y="6195655"/>
            <a:ext cx="1571625" cy="641057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2"/>
          <p:cNvSpPr txBox="1"/>
          <p:nvPr/>
        </p:nvSpPr>
        <p:spPr>
          <a:xfrm>
            <a:off x="82391" y="1282912"/>
            <a:ext cx="107429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</a:t>
            </a:r>
            <a:r>
              <a:rPr lang="nl-NL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NL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</a:t>
            </a:r>
            <a:r>
              <a:rPr lang="nl-NL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NL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</a:t>
            </a:r>
            <a:r>
              <a:rPr lang="nl-NL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NL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nl-NL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-NL" sz="2200" dirty="0" err="1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</a:t>
            </a:r>
            <a:r>
              <a:rPr lang="nl-NL" sz="2200" dirty="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nl-NL" sz="2200" dirty="0" err="1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overview</a:t>
            </a:r>
            <a:r>
              <a:rPr lang="nl-NL" sz="2200" dirty="0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nl-NL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</a:t>
            </a:r>
            <a:r>
              <a:rPr lang="nl-NL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</a:t>
            </a:r>
            <a:r>
              <a:rPr lang="nl-NL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website </a:t>
            </a:r>
            <a:r>
              <a:rPr lang="nl-NL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www.green-key.be</a:t>
            </a:r>
            <a:r>
              <a:rPr lang="nl-NL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8;g32c7c3ae9bc_0_11">
            <a:extLst>
              <a:ext uri="{FF2B5EF4-FFF2-40B4-BE49-F238E27FC236}">
                <a16:creationId xmlns:a16="http://schemas.microsoft.com/office/drawing/2014/main" id="{D8D9792A-2CF8-D5A6-0B3A-C07C44755A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0945" y="35840"/>
            <a:ext cx="10515600" cy="10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nl-NL" dirty="0" err="1">
                <a:latin typeface="Arial"/>
                <a:ea typeface="Arial"/>
                <a:cs typeface="Arial"/>
                <a:sym typeface="Arial"/>
              </a:rPr>
              <a:t>Example</a:t>
            </a:r>
            <a:r>
              <a:rPr lang="nl-NL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nl-NL" dirty="0" err="1">
                <a:latin typeface="Arial"/>
                <a:ea typeface="Arial"/>
                <a:cs typeface="Arial"/>
                <a:sym typeface="Arial"/>
              </a:rPr>
              <a:t>Boutique</a:t>
            </a:r>
            <a:r>
              <a:rPr lang="nl-NL" dirty="0">
                <a:latin typeface="Arial"/>
                <a:ea typeface="Arial"/>
                <a:cs typeface="Arial"/>
                <a:sym typeface="Arial"/>
              </a:rPr>
              <a:t> Hotel Emile</a:t>
            </a:r>
            <a:endParaRPr dirty="0"/>
          </a:p>
        </p:txBody>
      </p:sp>
      <p:sp>
        <p:nvSpPr>
          <p:cNvPr id="6" name="Google Shape;240;g32c7c3ae9bc_0_11">
            <a:extLst>
              <a:ext uri="{FF2B5EF4-FFF2-40B4-BE49-F238E27FC236}">
                <a16:creationId xmlns:a16="http://schemas.microsoft.com/office/drawing/2014/main" id="{3A9F699F-85B6-58CE-BF5B-EA5DD0681700}"/>
              </a:ext>
            </a:extLst>
          </p:cNvPr>
          <p:cNvSpPr txBox="1"/>
          <p:nvPr/>
        </p:nvSpPr>
        <p:spPr>
          <a:xfrm>
            <a:off x="4143375" y="1202724"/>
            <a:ext cx="7677150" cy="467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chemeClr val="dk1"/>
                </a:solidFill>
              </a:rPr>
              <a:t>Family hotel </a:t>
            </a:r>
            <a:r>
              <a:rPr lang="nl-NL" sz="1800" dirty="0" err="1">
                <a:solidFill>
                  <a:schemeClr val="dk1"/>
                </a:solidFill>
              </a:rPr>
              <a:t>with</a:t>
            </a:r>
            <a:r>
              <a:rPr lang="nl-NL" sz="1800" dirty="0">
                <a:solidFill>
                  <a:schemeClr val="dk1"/>
                </a:solidFill>
              </a:rPr>
              <a:t> 45 rooms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chemeClr val="dk1"/>
                </a:solidFill>
              </a:rPr>
              <a:t>Located</a:t>
            </a:r>
            <a:r>
              <a:rPr lang="nl-NL" dirty="0">
                <a:solidFill>
                  <a:schemeClr val="dk1"/>
                </a:solidFill>
              </a:rPr>
              <a:t> in </a:t>
            </a:r>
            <a:r>
              <a:rPr lang="nl-NL" dirty="0" err="1">
                <a:solidFill>
                  <a:schemeClr val="dk1"/>
                </a:solidFill>
              </a:rPr>
              <a:t>the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city</a:t>
            </a:r>
            <a:r>
              <a:rPr lang="nl-NL" sz="1800" dirty="0">
                <a:solidFill>
                  <a:schemeClr val="dk1"/>
                </a:solidFill>
              </a:rPr>
              <a:t> center of Brussels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endParaRPr lang="nl-NL" sz="18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sz="1800" dirty="0" err="1">
                <a:solidFill>
                  <a:schemeClr val="dk1"/>
                </a:solidFill>
              </a:rPr>
              <a:t>Started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with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the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application</a:t>
            </a:r>
            <a:r>
              <a:rPr lang="nl-NL" sz="1800" dirty="0">
                <a:solidFill>
                  <a:schemeClr val="dk1"/>
                </a:solidFill>
              </a:rPr>
              <a:t> for Green Key in Brussels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chemeClr val="dk1"/>
                </a:solidFill>
              </a:rPr>
              <a:t>Noticed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during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application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process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that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they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did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not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yet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comply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to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all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mandatory</a:t>
            </a:r>
            <a:r>
              <a:rPr lang="nl-NL" dirty="0">
                <a:solidFill>
                  <a:schemeClr val="dk1"/>
                </a:solidFill>
              </a:rPr>
              <a:t> criteria:</a:t>
            </a:r>
          </a:p>
          <a:p>
            <a:pPr marL="914400" lvl="1" indent="-342900">
              <a:lnSpc>
                <a:spcPct val="115000"/>
              </a:lnSpc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dk1"/>
                </a:solidFill>
              </a:rPr>
              <a:t>No flow </a:t>
            </a:r>
            <a:r>
              <a:rPr lang="nl-NL" sz="1600" dirty="0" err="1">
                <a:solidFill>
                  <a:schemeClr val="dk1"/>
                </a:solidFill>
              </a:rPr>
              <a:t>restrictor</a:t>
            </a:r>
            <a:r>
              <a:rPr lang="nl-NL" sz="1600" dirty="0">
                <a:solidFill>
                  <a:schemeClr val="dk1"/>
                </a:solidFill>
              </a:rPr>
              <a:t> or water-</a:t>
            </a:r>
            <a:r>
              <a:rPr lang="nl-NL" sz="1600" dirty="0" err="1">
                <a:solidFill>
                  <a:schemeClr val="dk1"/>
                </a:solidFill>
              </a:rPr>
              <a:t>saving</a:t>
            </a:r>
            <a:r>
              <a:rPr lang="nl-NL" sz="1600" dirty="0">
                <a:solidFill>
                  <a:schemeClr val="dk1"/>
                </a:solidFill>
              </a:rPr>
              <a:t> shower </a:t>
            </a:r>
            <a:r>
              <a:rPr lang="nl-NL" sz="1600" dirty="0" err="1">
                <a:solidFill>
                  <a:schemeClr val="dk1"/>
                </a:solidFill>
              </a:rPr>
              <a:t>heads</a:t>
            </a:r>
            <a:endParaRPr lang="nl-NL" sz="1600" dirty="0">
              <a:solidFill>
                <a:schemeClr val="dk1"/>
              </a:solidFill>
            </a:endParaRPr>
          </a:p>
          <a:p>
            <a:pPr marL="914400" lvl="1" indent="-342900">
              <a:lnSpc>
                <a:spcPct val="115000"/>
              </a:lnSpc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dk1"/>
                </a:solidFill>
              </a:rPr>
              <a:t>No LED </a:t>
            </a:r>
            <a:r>
              <a:rPr lang="nl-NL" sz="1600" dirty="0" err="1">
                <a:solidFill>
                  <a:schemeClr val="dk1"/>
                </a:solidFill>
              </a:rPr>
              <a:t>lights</a:t>
            </a:r>
            <a:r>
              <a:rPr lang="nl-NL" sz="1600" dirty="0">
                <a:solidFill>
                  <a:schemeClr val="dk1"/>
                </a:solidFill>
              </a:rPr>
              <a:t> </a:t>
            </a:r>
            <a:br>
              <a:rPr lang="nl-NL" sz="1600" dirty="0">
                <a:solidFill>
                  <a:schemeClr val="dk1"/>
                </a:solidFill>
              </a:rPr>
            </a:br>
            <a:endParaRPr sz="16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dk1"/>
                </a:solidFill>
              </a:rPr>
              <a:t>Green Key team </a:t>
            </a:r>
            <a:r>
              <a:rPr lang="nl-NL" dirty="0" err="1">
                <a:solidFill>
                  <a:schemeClr val="dk1"/>
                </a:solidFill>
              </a:rPr>
              <a:t>informs</a:t>
            </a:r>
            <a:r>
              <a:rPr lang="nl-NL" dirty="0">
                <a:solidFill>
                  <a:schemeClr val="dk1"/>
                </a:solidFill>
              </a:rPr>
              <a:t> hotel </a:t>
            </a:r>
            <a:r>
              <a:rPr lang="nl-NL" dirty="0" err="1">
                <a:solidFill>
                  <a:schemeClr val="dk1"/>
                </a:solidFill>
              </a:rPr>
              <a:t>owner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about</a:t>
            </a:r>
            <a:r>
              <a:rPr lang="nl-NL" dirty="0">
                <a:solidFill>
                  <a:schemeClr val="dk1"/>
                </a:solidFill>
              </a:rPr>
              <a:t> financial support from Brussels </a:t>
            </a:r>
            <a:r>
              <a:rPr lang="nl-NL" dirty="0" err="1">
                <a:solidFill>
                  <a:schemeClr val="dk1"/>
                </a:solidFill>
              </a:rPr>
              <a:t>exemplarité</a:t>
            </a:r>
            <a:r>
              <a:rPr lang="nl-NL" dirty="0">
                <a:solidFill>
                  <a:schemeClr val="dk1"/>
                </a:solidFill>
              </a:rPr>
              <a:t> and </a:t>
            </a:r>
            <a:r>
              <a:rPr lang="nl-NL" dirty="0" err="1">
                <a:solidFill>
                  <a:schemeClr val="dk1"/>
                </a:solidFill>
              </a:rPr>
              <a:t>the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Ecodynamic</a:t>
            </a:r>
            <a:r>
              <a:rPr lang="nl-NL" dirty="0">
                <a:solidFill>
                  <a:schemeClr val="dk1"/>
                </a:solidFill>
              </a:rPr>
              <a:t> </a:t>
            </a:r>
            <a:r>
              <a:rPr lang="nl-NL" dirty="0" err="1">
                <a:solidFill>
                  <a:schemeClr val="dk1"/>
                </a:solidFill>
              </a:rPr>
              <a:t>Organisation</a:t>
            </a:r>
            <a:r>
              <a:rPr lang="nl-NL" dirty="0">
                <a:solidFill>
                  <a:schemeClr val="dk1"/>
                </a:solidFill>
              </a:rPr>
              <a:t> Label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endParaRPr lang="nl-NL" sz="1800" dirty="0">
              <a:solidFill>
                <a:schemeClr val="dk1"/>
              </a:solidFill>
            </a:endParaRPr>
          </a:p>
          <a:p>
            <a:pPr marL="114300" lvl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nl-NL" sz="1800" dirty="0">
                <a:solidFill>
                  <a:schemeClr val="dk1"/>
                </a:solidFill>
                <a:sym typeface="Wingdings" panose="05000000000000000000" pitchFamily="2" charset="2"/>
              </a:rPr>
              <a:t> </a:t>
            </a:r>
            <a:r>
              <a:rPr lang="nl-NL" sz="1800" dirty="0" err="1">
                <a:solidFill>
                  <a:schemeClr val="dk1"/>
                </a:solidFill>
              </a:rPr>
              <a:t>Possibility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to</a:t>
            </a:r>
            <a:r>
              <a:rPr lang="nl-NL" sz="1800" dirty="0">
                <a:solidFill>
                  <a:schemeClr val="dk1"/>
                </a:solidFill>
              </a:rPr>
              <a:t> start </a:t>
            </a:r>
            <a:r>
              <a:rPr lang="nl-NL" sz="1800" dirty="0" err="1">
                <a:solidFill>
                  <a:schemeClr val="dk1"/>
                </a:solidFill>
              </a:rPr>
              <a:t>journey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to</a:t>
            </a:r>
            <a:r>
              <a:rPr lang="nl-NL" sz="1800" dirty="0">
                <a:solidFill>
                  <a:schemeClr val="dk1"/>
                </a:solidFill>
              </a:rPr>
              <a:t> Green Key </a:t>
            </a:r>
            <a:r>
              <a:rPr lang="nl-NL" sz="1800" dirty="0" err="1">
                <a:solidFill>
                  <a:schemeClr val="dk1"/>
                </a:solidFill>
              </a:rPr>
              <a:t>with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Ecodynamic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Organisation</a:t>
            </a:r>
            <a:r>
              <a:rPr lang="nl-NL" sz="1800" dirty="0">
                <a:solidFill>
                  <a:schemeClr val="dk1"/>
                </a:solidFill>
              </a:rPr>
              <a:t> Label </a:t>
            </a:r>
            <a:r>
              <a:rPr lang="nl-NL" sz="1800" dirty="0" err="1">
                <a:solidFill>
                  <a:schemeClr val="dk1"/>
                </a:solidFill>
              </a:rPr>
              <a:t>to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be</a:t>
            </a:r>
            <a:r>
              <a:rPr lang="nl-NL" sz="1800" dirty="0">
                <a:solidFill>
                  <a:schemeClr val="dk1"/>
                </a:solidFill>
              </a:rPr>
              <a:t> </a:t>
            </a:r>
            <a:r>
              <a:rPr lang="nl-NL" sz="1800" dirty="0" err="1">
                <a:solidFill>
                  <a:schemeClr val="dk1"/>
                </a:solidFill>
              </a:rPr>
              <a:t>eligible</a:t>
            </a:r>
            <a:r>
              <a:rPr lang="nl-NL" sz="1800" dirty="0">
                <a:solidFill>
                  <a:schemeClr val="dk1"/>
                </a:solidFill>
              </a:rPr>
              <a:t> for Brussels </a:t>
            </a:r>
            <a:r>
              <a:rPr lang="nl-NL" sz="1800" dirty="0" err="1">
                <a:solidFill>
                  <a:schemeClr val="dk1"/>
                </a:solidFill>
              </a:rPr>
              <a:t>Exemplarité</a:t>
            </a:r>
            <a:endParaRPr sz="1800" dirty="0">
              <a:solidFill>
                <a:schemeClr val="dk1"/>
              </a:solidFill>
            </a:endParaRPr>
          </a:p>
        </p:txBody>
      </p:sp>
      <p:pic>
        <p:nvPicPr>
          <p:cNvPr id="7" name="Picture 2" descr="Gratis stockfoto met architectuur, bezoekers, bistro Stockfoto">
            <a:extLst>
              <a:ext uri="{FF2B5EF4-FFF2-40B4-BE49-F238E27FC236}">
                <a16:creationId xmlns:a16="http://schemas.microsoft.com/office/drawing/2014/main" id="{6EA0B21C-007A-C920-B339-93CAC0EA1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2724"/>
            <a:ext cx="3975151" cy="530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100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E0C286-B80E-2F21-FF49-AB58E1B7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08" y="4438650"/>
            <a:ext cx="2747267" cy="449748"/>
          </a:xfrm>
        </p:spPr>
        <p:txBody>
          <a:bodyPr/>
          <a:lstStyle/>
          <a:p>
            <a:r>
              <a:rPr lang="fr-BE" sz="2400" b="1" dirty="0"/>
              <a:t>CONTACT US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DBD352-2824-D526-0C6A-78879E302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5341" y="5167490"/>
            <a:ext cx="2219326" cy="1095375"/>
          </a:xfrm>
        </p:spPr>
        <p:txBody>
          <a:bodyPr/>
          <a:lstStyle/>
          <a:p>
            <a:pPr marL="0" indent="0">
              <a:buNone/>
            </a:pPr>
            <a:r>
              <a:rPr lang="fr-BE" b="1" dirty="0">
                <a:latin typeface="Arial Narrow" panose="020B0606020202030204" pitchFamily="34" charset="0"/>
              </a:rPr>
              <a:t>GoodPlanet Belgium (NL)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r-BE" dirty="0">
                <a:latin typeface="Arial Narrow" panose="020B0606020202030204" pitchFamily="34" charset="0"/>
              </a:rPr>
              <a:t>Helen Van der Maat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r-BE" dirty="0">
                <a:latin typeface="Arial Narrow" panose="020B0606020202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green-key@goodplanet.be</a:t>
            </a:r>
            <a:endParaRPr lang="fr-BE" dirty="0">
              <a:latin typeface="Arial Narrow" panose="020B060602020203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fr-BE" dirty="0">
                <a:latin typeface="Arial Narrow" panose="020B0606020202030204" pitchFamily="34" charset="0"/>
              </a:rPr>
              <a:t>0473 13 45 76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35BDFF54-0C24-3627-77C1-26F4E9C7D0CE}"/>
              </a:ext>
            </a:extLst>
          </p:cNvPr>
          <p:cNvSpPr txBox="1">
            <a:spLocks/>
          </p:cNvSpPr>
          <p:nvPr/>
        </p:nvSpPr>
        <p:spPr>
          <a:xfrm>
            <a:off x="9101135" y="5200650"/>
            <a:ext cx="2219326" cy="1095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BE" b="1" dirty="0" err="1">
                <a:latin typeface="Arial Narrow" panose="020B0606020202030204" pitchFamily="34" charset="0"/>
              </a:rPr>
              <a:t>Canopea</a:t>
            </a:r>
            <a:r>
              <a:rPr lang="fr-BE" b="1" dirty="0">
                <a:latin typeface="Arial Narrow" panose="020B0606020202030204" pitchFamily="34" charset="0"/>
              </a:rPr>
              <a:t> (FR)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r-BE" dirty="0">
                <a:latin typeface="Arial Narrow" panose="020B0606020202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Eloïse Pirson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r-BE" dirty="0">
                <a:latin typeface="Arial Narrow" panose="020B0606020202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green-key@canopea.be</a:t>
            </a:r>
            <a:r>
              <a:rPr lang="fr-BE" dirty="0">
                <a:latin typeface="Arial Narrow" panose="020B0606020202030204" pitchFamily="34" charset="0"/>
              </a:rPr>
              <a:t> 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fr-BE" dirty="0">
                <a:latin typeface="Arial Narrow" panose="020B0606020202030204" pitchFamily="34" charset="0"/>
              </a:rPr>
              <a:t>0476 915 882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51D5A65-3554-8419-93C4-35FFDC7EA7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1955" y="5077181"/>
            <a:ext cx="1754880" cy="12188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1B2387-5D04-8519-C06A-34E9E9AF7C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08" y="5167490"/>
            <a:ext cx="1183733" cy="1218844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6457E8D-711F-39AA-E4C7-9F2D72D747B0}"/>
              </a:ext>
            </a:extLst>
          </p:cNvPr>
          <p:cNvSpPr txBox="1"/>
          <p:nvPr/>
        </p:nvSpPr>
        <p:spPr>
          <a:xfrm>
            <a:off x="481708" y="410469"/>
            <a:ext cx="3905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More information: www.green-key.be</a:t>
            </a:r>
          </a:p>
        </p:txBody>
      </p:sp>
    </p:spTree>
    <p:extLst>
      <p:ext uri="{BB962C8B-B14F-4D97-AF65-F5344CB8AC3E}">
        <p14:creationId xmlns:p14="http://schemas.microsoft.com/office/powerpoint/2010/main" val="15176883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 ppt CléVerte.pptx" id="{7BB75763-7EA7-4786-9595-41D509A93298}" vid="{5BEC4776-7481-4510-8306-CC207AA964B8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oject general" ma:contentTypeID="0x010100B533F2427F3D31489B495B7143EB9B05009BA3424FF5A13B499D441E05AACB46B6" ma:contentTypeVersion="25" ma:contentTypeDescription="" ma:contentTypeScope="" ma:versionID="9c9a3d53e366b351c6940e70e9e6179d">
  <xsd:schema xmlns:xsd="http://www.w3.org/2001/XMLSchema" xmlns:xs="http://www.w3.org/2001/XMLSchema" xmlns:p="http://schemas.microsoft.com/office/2006/metadata/properties" xmlns:ns2="d373b126-6c3e-4ca9-80ea-9e87b2bb1ea4" targetNamespace="http://schemas.microsoft.com/office/2006/metadata/properties" ma:root="true" ma:fieldsID="4a81b8d05098829e5d57e58e2a90c057" ns2:_="">
    <xsd:import namespace="d373b126-6c3e-4ca9-80ea-9e87b2bb1ea4"/>
    <xsd:element name="properties">
      <xsd:complexType>
        <xsd:sequence>
          <xsd:element name="documentManagement">
            <xsd:complexType>
              <xsd:all>
                <xsd:element ref="ns2:gcd1dde61217434585270c57b73b9e5a" minOccurs="0"/>
                <xsd:element ref="ns2:TaxCatchAll" minOccurs="0"/>
                <xsd:element ref="ns2:TaxCatchAllLabel" minOccurs="0"/>
                <xsd:element ref="ns2:Year" minOccurs="0"/>
                <xsd:element ref="ns2:a66a935641b946adad1180e38ef3a0ac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3b126-6c3e-4ca9-80ea-9e87b2bb1ea4" elementFormDefault="qualified">
    <xsd:import namespace="http://schemas.microsoft.com/office/2006/documentManagement/types"/>
    <xsd:import namespace="http://schemas.microsoft.com/office/infopath/2007/PartnerControls"/>
    <xsd:element name="gcd1dde61217434585270c57b73b9e5a" ma:index="8" nillable="true" ma:taxonomy="true" ma:internalName="gcd1dde61217434585270c57b73b9e5a" ma:taxonomyFieldName="Doctype" ma:displayName="Document type" ma:default="" ma:fieldId="{0cd1dde6-1217-4345-8527-0c57b73b9e5a}" ma:sspId="93d7e35a-6c3d-4eb1-8ded-e8ef87c62c0b" ma:termSetId="7014de0a-19c9-4909-9be7-f4d02243319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925f0a4e-ac28-4415-8160-9508228cc036}" ma:internalName="TaxCatchAll" ma:showField="CatchAllData" ma:web="eca5a921-eb4b-4606-bbe0-2f2491e267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25f0a4e-ac28-4415-8160-9508228cc036}" ma:internalName="TaxCatchAllLabel" ma:readOnly="true" ma:showField="CatchAllDataLabel" ma:web="eca5a921-eb4b-4606-bbe0-2f2491e267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Year" ma:index="12" nillable="true" ma:displayName="Year" ma:default="2025" ma:format="Dropdown" ma:internalName="Year" ma:percentage="FALSE">
      <xsd:simpleType>
        <xsd:restriction base="dms:Number">
          <xsd:maxInclusive value="2030"/>
          <xsd:minInclusive value="2010"/>
        </xsd:restriction>
      </xsd:simpleType>
    </xsd:element>
    <xsd:element name="a66a935641b946adad1180e38ef3a0ac" ma:index="13" nillable="true" ma:taxonomy="true" ma:internalName="a66a935641b946adad1180e38ef3a0ac" ma:taxonomyFieldName="Servicevisit" ma:displayName="Service visit" ma:default="" ma:fieldId="{a66a9356-41b9-46ad-ad11-80e38ef3a0ac}" ma:sspId="93d7e35a-6c3d-4eb1-8ded-e8ef87c62c0b" ma:termSetId="08b2c2df-8696-4aed-952f-1b649c86a17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73b126-6c3e-4ca9-80ea-9e87b2bb1ea4" xsi:nil="true"/>
    <gcd1dde61217434585270c57b73b9e5a xmlns="d373b126-6c3e-4ca9-80ea-9e87b2bb1ea4">
      <Terms xmlns="http://schemas.microsoft.com/office/infopath/2007/PartnerControls"/>
    </gcd1dde61217434585270c57b73b9e5a>
    <Year xmlns="d373b126-6c3e-4ca9-80ea-9e87b2bb1ea4">2025</Year>
    <a66a935641b946adad1180e38ef3a0ac xmlns="d373b126-6c3e-4ca9-80ea-9e87b2bb1ea4">
      <Terms xmlns="http://schemas.microsoft.com/office/infopath/2007/PartnerControls"/>
    </a66a935641b946adad1180e38ef3a0ac>
  </documentManagement>
</p:properties>
</file>

<file path=customXml/item4.xml><?xml version="1.0" encoding="utf-8"?>
<?mso-contentType ?>
<SharedContentType xmlns="Microsoft.SharePoint.Taxonomy.ContentTypeSync" SourceId="93d7e35a-6c3d-4eb1-8ded-e8ef87c62c0b" ContentTypeId="0x010100B533F2427F3D31489B495B7143EB9B05" PreviousValue="false"/>
</file>

<file path=customXml/itemProps1.xml><?xml version="1.0" encoding="utf-8"?>
<ds:datastoreItem xmlns:ds="http://schemas.openxmlformats.org/officeDocument/2006/customXml" ds:itemID="{076F15B5-8EC9-44D8-8DA8-1DD575092B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387459-D1A9-46C8-B92E-CC93D2111CA6}"/>
</file>

<file path=customXml/itemProps3.xml><?xml version="1.0" encoding="utf-8"?>
<ds:datastoreItem xmlns:ds="http://schemas.openxmlformats.org/officeDocument/2006/customXml" ds:itemID="{55D81CC2-B2DD-428E-A398-34980CF27954}">
  <ds:schemaRefs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d7956af5-9680-4f92-9225-1e8c74490b6d"/>
    <ds:schemaRef ds:uri="http://purl.org/dc/dcmitype/"/>
    <ds:schemaRef ds:uri="http://schemas.microsoft.com/office/2006/documentManagement/types"/>
    <ds:schemaRef ds:uri="http://schemas.microsoft.com/office/infopath/2007/PartnerControls"/>
    <ds:schemaRef ds:uri="a691cf51-aeae-4848-a556-12f28d9ca18c"/>
    <ds:schemaRef ds:uri="7751d5a6-91ee-48e2-8009-787650ee51ae"/>
  </ds:schemaRefs>
</ds:datastoreItem>
</file>

<file path=customXml/itemProps4.xml><?xml version="1.0" encoding="utf-8"?>
<ds:datastoreItem xmlns:ds="http://schemas.openxmlformats.org/officeDocument/2006/customXml" ds:itemID="{25CD0EBF-B70A-44DA-8CBE-4E89EF7B5087}"/>
</file>

<file path=docProps/app.xml><?xml version="1.0" encoding="utf-8"?>
<Properties xmlns="http://schemas.openxmlformats.org/officeDocument/2006/extended-properties" xmlns:vt="http://schemas.openxmlformats.org/officeDocument/2006/docPropsVTypes">
  <Template>Modèle ppt CléVerte</Template>
  <TotalTime>5484</TotalTime>
  <Words>836</Words>
  <Application>Microsoft Office PowerPoint</Application>
  <PresentationFormat>Grand écran</PresentationFormat>
  <Paragraphs>173</Paragraphs>
  <Slides>18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Arial</vt:lpstr>
      <vt:lpstr>Arial Narrow</vt:lpstr>
      <vt:lpstr>Calibri</vt:lpstr>
      <vt:lpstr>Calibri </vt:lpstr>
      <vt:lpstr>Courier New</vt:lpstr>
      <vt:lpstr>Wingdings</vt:lpstr>
      <vt:lpstr>Thème Office</vt:lpstr>
      <vt:lpstr>GREEN KEY </vt:lpstr>
      <vt:lpstr>Agenda</vt:lpstr>
      <vt:lpstr>Changing course, but why?</vt:lpstr>
      <vt:lpstr>The benefits for you</vt:lpstr>
      <vt:lpstr>The benefits for you</vt:lpstr>
      <vt:lpstr>Présentation PowerPoint</vt:lpstr>
      <vt:lpstr>What is Green Key?</vt:lpstr>
      <vt:lpstr>Green Key Belgium</vt:lpstr>
      <vt:lpstr>Why Green Key?</vt:lpstr>
      <vt:lpstr>Green Key criteria</vt:lpstr>
      <vt:lpstr>Green Key criteria</vt:lpstr>
      <vt:lpstr>Green Key criteria</vt:lpstr>
      <vt:lpstr>Application process </vt:lpstr>
      <vt:lpstr>Application proces </vt:lpstr>
      <vt:lpstr>Application tool </vt:lpstr>
      <vt:lpstr>Costs overview</vt:lpstr>
      <vt:lpstr>Example: Boutique Hotel Emile</vt:lpstr>
      <vt:lpstr>CONTACT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KEY CATALOGUE</dc:title>
  <dc:creator>Jeanne Bary</dc:creator>
  <cp:lastModifiedBy>Eloise Pirson</cp:lastModifiedBy>
  <cp:revision>13</cp:revision>
  <dcterms:created xsi:type="dcterms:W3CDTF">2022-12-19T12:13:28Z</dcterms:created>
  <dcterms:modified xsi:type="dcterms:W3CDTF">2026-04-19T18:13:55Z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0x010100B533F2427F3D31489B495B7143EB9B05009BA3424FF5A13B499D441E05AACB46B6</vt:lpwstr>
  </property>
  <property fmtid="{D5CDD505-2E9C-101B-9397-08002B2CF9AE}" pid="3" name="MediaServiceImageTags">
    <vt:lpwstr/>
  </property>
  <property fmtid="{D5CDD505-2E9C-101B-9397-08002B2CF9AE}" pid="4" name="lcf76f155ced4ddcb4097134ff3c332f">
    <vt:lpwstr/>
  </property>
  <property fmtid="{D5CDD505-2E9C-101B-9397-08002B2CF9AE}" pid="5" name="Doctype">
    <vt:lpwstr/>
  </property>
  <property fmtid="{D5CDD505-2E9C-101B-9397-08002B2CF9AE}" pid="6" name="Servicevisit">
    <vt:lpwstr/>
  </property>
</Properties>
</file>